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5"/>
  </p:notesMasterIdLst>
  <p:sldIdLst>
    <p:sldId id="265" r:id="rId3"/>
    <p:sldId id="263" r:id="rId4"/>
    <p:sldId id="270" r:id="rId5"/>
    <p:sldId id="274" r:id="rId6"/>
    <p:sldId id="272" r:id="rId7"/>
    <p:sldId id="269" r:id="rId8"/>
    <p:sldId id="280" r:id="rId9"/>
    <p:sldId id="260" r:id="rId10"/>
    <p:sldId id="290" r:id="rId11"/>
    <p:sldId id="291" r:id="rId12"/>
    <p:sldId id="292" r:id="rId13"/>
    <p:sldId id="293" r:id="rId14"/>
    <p:sldId id="285" r:id="rId15"/>
    <p:sldId id="395" r:id="rId16"/>
    <p:sldId id="417" r:id="rId17"/>
    <p:sldId id="288" r:id="rId18"/>
    <p:sldId id="267" r:id="rId19"/>
    <p:sldId id="418" r:id="rId20"/>
    <p:sldId id="284" r:id="rId21"/>
    <p:sldId id="399" r:id="rId22"/>
    <p:sldId id="398" r:id="rId23"/>
    <p:sldId id="286" r:id="rId24"/>
    <p:sldId id="396" r:id="rId25"/>
    <p:sldId id="397" r:id="rId26"/>
    <p:sldId id="400" r:id="rId27"/>
    <p:sldId id="394" r:id="rId28"/>
    <p:sldId id="295" r:id="rId29"/>
    <p:sldId id="294" r:id="rId30"/>
    <p:sldId id="401" r:id="rId31"/>
    <p:sldId id="402" r:id="rId32"/>
    <p:sldId id="297" r:id="rId33"/>
    <p:sldId id="383" r:id="rId34"/>
    <p:sldId id="384" r:id="rId35"/>
    <p:sldId id="390" r:id="rId36"/>
    <p:sldId id="382" r:id="rId37"/>
    <p:sldId id="385" r:id="rId38"/>
    <p:sldId id="403" r:id="rId39"/>
    <p:sldId id="386" r:id="rId40"/>
    <p:sldId id="387" r:id="rId41"/>
    <p:sldId id="410" r:id="rId42"/>
    <p:sldId id="405" r:id="rId43"/>
    <p:sldId id="406" r:id="rId44"/>
    <p:sldId id="392" r:id="rId45"/>
    <p:sldId id="416" r:id="rId46"/>
    <p:sldId id="411" r:id="rId47"/>
    <p:sldId id="412" r:id="rId48"/>
    <p:sldId id="415" r:id="rId49"/>
    <p:sldId id="275" r:id="rId50"/>
    <p:sldId id="271" r:id="rId51"/>
    <p:sldId id="408" r:id="rId52"/>
    <p:sldId id="409" r:id="rId53"/>
    <p:sldId id="261"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420504-200A-4379-9385-B857DD1D4B6E}" v="9138" dt="2025-06-21T19:28:23.5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42" autoAdjust="0"/>
  </p:normalViewPr>
  <p:slideViewPr>
    <p:cSldViewPr snapToGrid="0">
      <p:cViewPr varScale="1">
        <p:scale>
          <a:sx n="79" d="100"/>
          <a:sy n="79" d="100"/>
        </p:scale>
        <p:origin x="18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31597206180817E-2"/>
          <c:y val="1.2414698447677711E-2"/>
          <c:w val="0.88419887541213371"/>
          <c:h val="0.94663272550461908"/>
        </c:manualLayout>
      </c:layout>
      <c:barChart>
        <c:barDir val="col"/>
        <c:grouping val="clustered"/>
        <c:varyColors val="0"/>
        <c:ser>
          <c:idx val="0"/>
          <c:order val="0"/>
          <c:tx>
            <c:strRef>
              <c:f>Sheet2!$A$2</c:f>
              <c:strCache>
                <c:ptCount val="1"/>
                <c:pt idx="0">
                  <c:v>1973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Sheet2!$B$1:$F$1</c:f>
              <c:strCache>
                <c:ptCount val="5"/>
                <c:pt idx="0">
                  <c:v>Less than 50</c:v>
                </c:pt>
                <c:pt idx="1">
                  <c:v>50-99</c:v>
                </c:pt>
                <c:pt idx="2">
                  <c:v>100-199</c:v>
                </c:pt>
                <c:pt idx="3">
                  <c:v>200-499</c:v>
                </c:pt>
                <c:pt idx="4">
                  <c:v>500 or greater</c:v>
                </c:pt>
              </c:strCache>
            </c:strRef>
          </c:cat>
          <c:val>
            <c:numRef>
              <c:f>Sheet2!$B$2:$F$2</c:f>
              <c:numCache>
                <c:formatCode>#,##0</c:formatCode>
                <c:ptCount val="5"/>
                <c:pt idx="0">
                  <c:v>12</c:v>
                </c:pt>
                <c:pt idx="1">
                  <c:v>49</c:v>
                </c:pt>
                <c:pt idx="2">
                  <c:v>66</c:v>
                </c:pt>
                <c:pt idx="3">
                  <c:v>75</c:v>
                </c:pt>
                <c:pt idx="4">
                  <c:v>10</c:v>
                </c:pt>
              </c:numCache>
            </c:numRef>
          </c:val>
          <c:extLst>
            <c:ext xmlns:c16="http://schemas.microsoft.com/office/drawing/2014/chart" uri="{C3380CC4-5D6E-409C-BE32-E72D297353CC}">
              <c16:uniqueId val="{00000000-025B-441F-BF0C-C49000D013F6}"/>
            </c:ext>
          </c:extLst>
        </c:ser>
        <c:ser>
          <c:idx val="1"/>
          <c:order val="1"/>
          <c:tx>
            <c:strRef>
              <c:f>Sheet2!$A$3</c:f>
              <c:strCache>
                <c:ptCount val="1"/>
                <c:pt idx="0">
                  <c:v>1994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Sheet2!$B$1:$F$1</c:f>
              <c:strCache>
                <c:ptCount val="5"/>
                <c:pt idx="0">
                  <c:v>Less than 50</c:v>
                </c:pt>
                <c:pt idx="1">
                  <c:v>50-99</c:v>
                </c:pt>
                <c:pt idx="2">
                  <c:v>100-199</c:v>
                </c:pt>
                <c:pt idx="3">
                  <c:v>200-499</c:v>
                </c:pt>
                <c:pt idx="4">
                  <c:v>500 or greater</c:v>
                </c:pt>
              </c:strCache>
            </c:strRef>
          </c:cat>
          <c:val>
            <c:numRef>
              <c:f>Sheet2!$B$3:$F$3</c:f>
              <c:numCache>
                <c:formatCode>#,##0</c:formatCode>
                <c:ptCount val="5"/>
                <c:pt idx="0">
                  <c:v>45</c:v>
                </c:pt>
                <c:pt idx="1">
                  <c:v>58</c:v>
                </c:pt>
                <c:pt idx="2">
                  <c:v>84</c:v>
                </c:pt>
                <c:pt idx="3">
                  <c:v>59</c:v>
                </c:pt>
                <c:pt idx="4">
                  <c:v>11</c:v>
                </c:pt>
              </c:numCache>
            </c:numRef>
          </c:val>
          <c:extLst>
            <c:ext xmlns:c16="http://schemas.microsoft.com/office/drawing/2014/chart" uri="{C3380CC4-5D6E-409C-BE32-E72D297353CC}">
              <c16:uniqueId val="{00000001-025B-441F-BF0C-C49000D013F6}"/>
            </c:ext>
          </c:extLst>
        </c:ser>
        <c:ser>
          <c:idx val="2"/>
          <c:order val="2"/>
          <c:tx>
            <c:strRef>
              <c:f>Sheet2!$A$4</c:f>
              <c:strCache>
                <c:ptCount val="1"/>
                <c:pt idx="0">
                  <c:v>2023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Sheet2!$B$1:$F$1</c:f>
              <c:strCache>
                <c:ptCount val="5"/>
                <c:pt idx="0">
                  <c:v>Less than 50</c:v>
                </c:pt>
                <c:pt idx="1">
                  <c:v>50-99</c:v>
                </c:pt>
                <c:pt idx="2">
                  <c:v>100-199</c:v>
                </c:pt>
                <c:pt idx="3">
                  <c:v>200-499</c:v>
                </c:pt>
                <c:pt idx="4">
                  <c:v>500 or greater</c:v>
                </c:pt>
              </c:strCache>
            </c:strRef>
          </c:cat>
          <c:val>
            <c:numRef>
              <c:f>Sheet2!$B$4:$F$4</c:f>
              <c:numCache>
                <c:formatCode>#,##0</c:formatCode>
                <c:ptCount val="5"/>
                <c:pt idx="0">
                  <c:v>118</c:v>
                </c:pt>
                <c:pt idx="1">
                  <c:v>73</c:v>
                </c:pt>
                <c:pt idx="2">
                  <c:v>38</c:v>
                </c:pt>
                <c:pt idx="3">
                  <c:v>28</c:v>
                </c:pt>
                <c:pt idx="4">
                  <c:v>6</c:v>
                </c:pt>
              </c:numCache>
            </c:numRef>
          </c:val>
          <c:extLst>
            <c:ext xmlns:c16="http://schemas.microsoft.com/office/drawing/2014/chart" uri="{C3380CC4-5D6E-409C-BE32-E72D297353CC}">
              <c16:uniqueId val="{00000002-025B-441F-BF0C-C49000D013F6}"/>
            </c:ext>
          </c:extLst>
        </c:ser>
        <c:dLbls>
          <c:dLblPos val="outEnd"/>
          <c:showLegendKey val="0"/>
          <c:showVal val="1"/>
          <c:showCatName val="0"/>
          <c:showSerName val="0"/>
          <c:showPercent val="0"/>
          <c:showBubbleSize val="0"/>
        </c:dLbls>
        <c:gapWidth val="219"/>
        <c:overlap val="-27"/>
        <c:axId val="9006383"/>
        <c:axId val="9006863"/>
      </c:barChart>
      <c:catAx>
        <c:axId val="9006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06863"/>
        <c:crosses val="autoZero"/>
        <c:auto val="1"/>
        <c:lblAlgn val="ctr"/>
        <c:lblOffset val="100"/>
        <c:noMultiLvlLbl val="0"/>
      </c:catAx>
      <c:valAx>
        <c:axId val="90068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006383"/>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82040617431805762"/>
          <c:y val="0.31666086066194515"/>
          <c:w val="0.13231151764193622"/>
          <c:h val="0.3589840602451244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54E8B60-2249-45AD-8D6A-4A405B16AD98}" type="datetimeFigureOut">
              <a:rPr lang="en-US" smtClean="0"/>
              <a:t>6/21/2025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7CD4BEC-8324-4B97-AF91-A815F6B362BD}" type="slidenum">
              <a:rPr lang="en-US" smtClean="0"/>
              <a:t>‹#›</a:t>
            </a:fld>
            <a:endParaRPr lang="en-US"/>
          </a:p>
        </p:txBody>
      </p:sp>
    </p:spTree>
    <p:extLst>
      <p:ext uri="{BB962C8B-B14F-4D97-AF65-F5344CB8AC3E}">
        <p14:creationId xmlns:p14="http://schemas.microsoft.com/office/powerpoint/2010/main" val="290661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1</a:t>
            </a:fld>
            <a:endParaRPr lang="en-US"/>
          </a:p>
        </p:txBody>
      </p:sp>
    </p:spTree>
    <p:extLst>
      <p:ext uri="{BB962C8B-B14F-4D97-AF65-F5344CB8AC3E}">
        <p14:creationId xmlns:p14="http://schemas.microsoft.com/office/powerpoint/2010/main" val="1705135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EE749-2980-5FD6-7A71-9C77CF9BC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4D8C7-C262-15A3-5D01-FFEB29D4D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2410D-3740-F72E-33B1-E368841009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E56922-A0EE-C5E5-2E68-244C6DEB14AA}"/>
              </a:ext>
            </a:extLst>
          </p:cNvPr>
          <p:cNvSpPr>
            <a:spLocks noGrp="1"/>
          </p:cNvSpPr>
          <p:nvPr>
            <p:ph type="sldNum" sz="quarter" idx="5"/>
          </p:nvPr>
        </p:nvSpPr>
        <p:spPr/>
        <p:txBody>
          <a:bodyPr/>
          <a:lstStyle/>
          <a:p>
            <a:fld id="{A7CD4BEC-8324-4B97-AF91-A815F6B362BD}" type="slidenum">
              <a:rPr lang="en-US" smtClean="0"/>
              <a:t>18</a:t>
            </a:fld>
            <a:endParaRPr lang="en-US"/>
          </a:p>
        </p:txBody>
      </p:sp>
    </p:spTree>
    <p:extLst>
      <p:ext uri="{BB962C8B-B14F-4D97-AF65-F5344CB8AC3E}">
        <p14:creationId xmlns:p14="http://schemas.microsoft.com/office/powerpoint/2010/main" val="1567707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A930F-F6E9-B387-24C9-48EE1C61C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AFBD0-A390-0951-3D82-DDC22914F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E30F-560B-89BA-775A-809F359D67EE}"/>
              </a:ext>
            </a:extLst>
          </p:cNvPr>
          <p:cNvSpPr>
            <a:spLocks noGrp="1"/>
          </p:cNvSpPr>
          <p:nvPr>
            <p:ph type="body" idx="1"/>
          </p:nvPr>
        </p:nvSpPr>
        <p:spPr/>
        <p:txBody>
          <a:bodyPr/>
          <a:lstStyle/>
          <a:p>
            <a:r>
              <a:rPr lang="en-US" dirty="0"/>
              <a:t>1. This is especially true on the coasts – because what we live out here is coming to the more churched parts of our country and synod.</a:t>
            </a:r>
          </a:p>
          <a:p>
            <a:endParaRPr lang="en-US" dirty="0"/>
          </a:p>
          <a:p>
            <a:r>
              <a:rPr lang="en-US" dirty="0"/>
              <a:t>2. Chaplain-Pastors</a:t>
            </a:r>
          </a:p>
          <a:p>
            <a:endParaRPr lang="en-US" dirty="0"/>
          </a:p>
          <a:p>
            <a:r>
              <a:rPr lang="en-US" dirty="0"/>
              <a:t>3. Al Espinosa – Faith that engages the culture</a:t>
            </a:r>
          </a:p>
          <a:p>
            <a:endParaRPr lang="en-US" dirty="0"/>
          </a:p>
          <a:p>
            <a:r>
              <a:rPr lang="en-US" dirty="0"/>
              <a:t>I am asking the district to include this emphasis in the sessions at the 2026 Pastors Conference and the LEC.</a:t>
            </a:r>
          </a:p>
        </p:txBody>
      </p:sp>
      <p:sp>
        <p:nvSpPr>
          <p:cNvPr id="4" name="Slide Number Placeholder 3">
            <a:extLst>
              <a:ext uri="{FF2B5EF4-FFF2-40B4-BE49-F238E27FC236}">
                <a16:creationId xmlns:a16="http://schemas.microsoft.com/office/drawing/2014/main" id="{CB8A1885-A8DA-59FD-8560-432509A34F14}"/>
              </a:ext>
            </a:extLst>
          </p:cNvPr>
          <p:cNvSpPr>
            <a:spLocks noGrp="1"/>
          </p:cNvSpPr>
          <p:nvPr>
            <p:ph type="sldNum" sz="quarter" idx="5"/>
          </p:nvPr>
        </p:nvSpPr>
        <p:spPr/>
        <p:txBody>
          <a:bodyPr/>
          <a:lstStyle/>
          <a:p>
            <a:fld id="{A7CD4BEC-8324-4B97-AF91-A815F6B362BD}" type="slidenum">
              <a:rPr lang="en-US" smtClean="0"/>
              <a:t>20</a:t>
            </a:fld>
            <a:endParaRPr lang="en-US"/>
          </a:p>
        </p:txBody>
      </p:sp>
    </p:spTree>
    <p:extLst>
      <p:ext uri="{BB962C8B-B14F-4D97-AF65-F5344CB8AC3E}">
        <p14:creationId xmlns:p14="http://schemas.microsoft.com/office/powerpoint/2010/main" val="307024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29708-BA98-DB2F-A4A9-C02F8B044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EE188-395A-251D-026C-C621076EFF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5C3A31-729B-BAD9-A568-B48F5B9A8CB2}"/>
              </a:ext>
            </a:extLst>
          </p:cNvPr>
          <p:cNvSpPr>
            <a:spLocks noGrp="1"/>
          </p:cNvSpPr>
          <p:nvPr>
            <p:ph type="body" idx="1"/>
          </p:nvPr>
        </p:nvSpPr>
        <p:spPr/>
        <p:txBody>
          <a:bodyPr/>
          <a:lstStyle/>
          <a:p>
            <a:r>
              <a:rPr lang="en-US" dirty="0"/>
              <a:t>Especially true on the coasts – because what we live out here is coming to the more churched parts of our country and synod.</a:t>
            </a:r>
          </a:p>
        </p:txBody>
      </p:sp>
      <p:sp>
        <p:nvSpPr>
          <p:cNvPr id="4" name="Slide Number Placeholder 3">
            <a:extLst>
              <a:ext uri="{FF2B5EF4-FFF2-40B4-BE49-F238E27FC236}">
                <a16:creationId xmlns:a16="http://schemas.microsoft.com/office/drawing/2014/main" id="{B716FCBC-03F5-D310-C7A3-DF6AFF36275D}"/>
              </a:ext>
            </a:extLst>
          </p:cNvPr>
          <p:cNvSpPr>
            <a:spLocks noGrp="1"/>
          </p:cNvSpPr>
          <p:nvPr>
            <p:ph type="sldNum" sz="quarter" idx="5"/>
          </p:nvPr>
        </p:nvSpPr>
        <p:spPr/>
        <p:txBody>
          <a:bodyPr/>
          <a:lstStyle/>
          <a:p>
            <a:fld id="{A7CD4BEC-8324-4B97-AF91-A815F6B362BD}" type="slidenum">
              <a:rPr lang="en-US" smtClean="0"/>
              <a:t>21</a:t>
            </a:fld>
            <a:endParaRPr lang="en-US"/>
          </a:p>
        </p:txBody>
      </p:sp>
    </p:spTree>
    <p:extLst>
      <p:ext uri="{BB962C8B-B14F-4D97-AF65-F5344CB8AC3E}">
        <p14:creationId xmlns:p14="http://schemas.microsoft.com/office/powerpoint/2010/main" val="357687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F839A-9B0B-0132-ABEE-E0BAC5591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2E7B7-8C27-1BBF-0600-5A984B3A7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839DE-C481-2C90-46EB-31397283A4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9B3E02-B617-197F-EE7C-9E6CCD92DA9D}"/>
              </a:ext>
            </a:extLst>
          </p:cNvPr>
          <p:cNvSpPr>
            <a:spLocks noGrp="1"/>
          </p:cNvSpPr>
          <p:nvPr>
            <p:ph type="sldNum" sz="quarter" idx="5"/>
          </p:nvPr>
        </p:nvSpPr>
        <p:spPr/>
        <p:txBody>
          <a:bodyPr/>
          <a:lstStyle/>
          <a:p>
            <a:fld id="{A7CD4BEC-8324-4B97-AF91-A815F6B362BD}" type="slidenum">
              <a:rPr lang="en-US" smtClean="0"/>
              <a:t>23</a:t>
            </a:fld>
            <a:endParaRPr lang="en-US"/>
          </a:p>
        </p:txBody>
      </p:sp>
    </p:spTree>
    <p:extLst>
      <p:ext uri="{BB962C8B-B14F-4D97-AF65-F5344CB8AC3E}">
        <p14:creationId xmlns:p14="http://schemas.microsoft.com/office/powerpoint/2010/main" val="712101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99771-22CF-D5AF-828B-288951FB2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258D4-36C0-0E74-22CA-EA01CF996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6836E-2C96-F360-D748-46D8B9E1EF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A600FC-8B65-A6D5-2EF2-D5896D09B9B2}"/>
              </a:ext>
            </a:extLst>
          </p:cNvPr>
          <p:cNvSpPr>
            <a:spLocks noGrp="1"/>
          </p:cNvSpPr>
          <p:nvPr>
            <p:ph type="sldNum" sz="quarter" idx="5"/>
          </p:nvPr>
        </p:nvSpPr>
        <p:spPr/>
        <p:txBody>
          <a:bodyPr/>
          <a:lstStyle/>
          <a:p>
            <a:fld id="{A7CD4BEC-8324-4B97-AF91-A815F6B362BD}" type="slidenum">
              <a:rPr lang="en-US" smtClean="0"/>
              <a:t>24</a:t>
            </a:fld>
            <a:endParaRPr lang="en-US"/>
          </a:p>
        </p:txBody>
      </p:sp>
    </p:spTree>
    <p:extLst>
      <p:ext uri="{BB962C8B-B14F-4D97-AF65-F5344CB8AC3E}">
        <p14:creationId xmlns:p14="http://schemas.microsoft.com/office/powerpoint/2010/main" val="4262042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B5138-D0B7-FB2A-1348-3F9F8F02C3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345BB-349F-CC86-6856-0AA1A1293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40EC8-0B60-A472-E885-E0A65B23963B}"/>
              </a:ext>
            </a:extLst>
          </p:cNvPr>
          <p:cNvSpPr>
            <a:spLocks noGrp="1"/>
          </p:cNvSpPr>
          <p:nvPr>
            <p:ph type="body" idx="1"/>
          </p:nvPr>
        </p:nvSpPr>
        <p:spPr/>
        <p:txBody>
          <a:bodyPr/>
          <a:lstStyle/>
          <a:p>
            <a:r>
              <a:rPr lang="en-US" dirty="0"/>
              <a:t>I want to give you a glimpse</a:t>
            </a:r>
          </a:p>
        </p:txBody>
      </p:sp>
      <p:sp>
        <p:nvSpPr>
          <p:cNvPr id="4" name="Slide Number Placeholder 3">
            <a:extLst>
              <a:ext uri="{FF2B5EF4-FFF2-40B4-BE49-F238E27FC236}">
                <a16:creationId xmlns:a16="http://schemas.microsoft.com/office/drawing/2014/main" id="{706E7EBA-B897-DC11-ADA9-D275215ACEAF}"/>
              </a:ext>
            </a:extLst>
          </p:cNvPr>
          <p:cNvSpPr>
            <a:spLocks noGrp="1"/>
          </p:cNvSpPr>
          <p:nvPr>
            <p:ph type="sldNum" sz="quarter" idx="5"/>
          </p:nvPr>
        </p:nvSpPr>
        <p:spPr/>
        <p:txBody>
          <a:bodyPr/>
          <a:lstStyle/>
          <a:p>
            <a:fld id="{A7CD4BEC-8324-4B97-AF91-A815F6B362BD}" type="slidenum">
              <a:rPr lang="en-US" smtClean="0"/>
              <a:t>25</a:t>
            </a:fld>
            <a:endParaRPr lang="en-US"/>
          </a:p>
        </p:txBody>
      </p:sp>
    </p:spTree>
    <p:extLst>
      <p:ext uri="{BB962C8B-B14F-4D97-AF65-F5344CB8AC3E}">
        <p14:creationId xmlns:p14="http://schemas.microsoft.com/office/powerpoint/2010/main" val="3103201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26</a:t>
            </a:fld>
            <a:endParaRPr lang="en-US"/>
          </a:p>
        </p:txBody>
      </p:sp>
    </p:spTree>
    <p:extLst>
      <p:ext uri="{BB962C8B-B14F-4D97-AF65-F5344CB8AC3E}">
        <p14:creationId xmlns:p14="http://schemas.microsoft.com/office/powerpoint/2010/main" val="3879224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83B1C-094A-42DF-2AEB-2F2E7C87A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D4CFB-DA85-8C63-9D71-3F7377D16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D5A09-6D35-341B-542B-7B4BC3C3DCCA}"/>
              </a:ext>
            </a:extLst>
          </p:cNvPr>
          <p:cNvSpPr>
            <a:spLocks noGrp="1"/>
          </p:cNvSpPr>
          <p:nvPr>
            <p:ph type="body" idx="1"/>
          </p:nvPr>
        </p:nvSpPr>
        <p:spPr/>
        <p:txBody>
          <a:bodyPr/>
          <a:lstStyle/>
          <a:p>
            <a:r>
              <a:rPr lang="en-US" dirty="0"/>
              <a:t>A small congregation - Peace in the Valley, Benson, AZ, south of Tucson.  Pastor Ron York (Baptized membership of 53, Attendance of 42, Confirmed membership of 25)</a:t>
            </a:r>
          </a:p>
          <a:p>
            <a:endParaRPr lang="en-US" dirty="0"/>
          </a:p>
          <a:p>
            <a:r>
              <a:rPr lang="en-US" dirty="0"/>
              <a:t>Lutheran Mission Society of San Diego – over 30 lay missionaries each connected to a local LCMS congregation – influence crossing the border</a:t>
            </a:r>
          </a:p>
          <a:p>
            <a:endParaRPr lang="en-US" dirty="0"/>
          </a:p>
          <a:p>
            <a:r>
              <a:rPr lang="en-US" dirty="0"/>
              <a:t>Coastal – San Clemente to Ventura – new work, John Alwood</a:t>
            </a:r>
          </a:p>
          <a:p>
            <a:pPr defTabSz="931774">
              <a:defRPr/>
            </a:pPr>
            <a:r>
              <a:rPr lang="en-US" dirty="0"/>
              <a:t>7 PSD congregations talking about charter members of the mission society.</a:t>
            </a:r>
          </a:p>
          <a:p>
            <a:r>
              <a:rPr lang="en-US" dirty="0"/>
              <a:t>A dozen neighborhood outposts with 25 expected by end of summer, 8 of those toward intentional church planting.</a:t>
            </a:r>
          </a:p>
          <a:p>
            <a:endParaRPr lang="en-US" dirty="0"/>
          </a:p>
          <a:p>
            <a:r>
              <a:rPr lang="en-US" dirty="0"/>
              <a:t>Las Vegas – LINC - A launchpad for church planters, Christian entrepreneurs, and non-profit leaders seeking to solve our cities’ deepest issues.</a:t>
            </a:r>
          </a:p>
          <a:p>
            <a:pPr defTabSz="931774">
              <a:defRPr/>
            </a:pPr>
            <a:r>
              <a:rPr lang="en-US" dirty="0"/>
              <a:t>Partnership of First Good Shepherd, LV sharing their Pastor Brad Beckman as part-time director of LINC.</a:t>
            </a:r>
          </a:p>
          <a:p>
            <a:endParaRPr lang="en-US" dirty="0"/>
          </a:p>
        </p:txBody>
      </p:sp>
      <p:sp>
        <p:nvSpPr>
          <p:cNvPr id="4" name="Slide Number Placeholder 3">
            <a:extLst>
              <a:ext uri="{FF2B5EF4-FFF2-40B4-BE49-F238E27FC236}">
                <a16:creationId xmlns:a16="http://schemas.microsoft.com/office/drawing/2014/main" id="{94C65D54-555E-3423-4F1D-0A5D8F41A899}"/>
              </a:ext>
            </a:extLst>
          </p:cNvPr>
          <p:cNvSpPr>
            <a:spLocks noGrp="1"/>
          </p:cNvSpPr>
          <p:nvPr>
            <p:ph type="sldNum" sz="quarter" idx="5"/>
          </p:nvPr>
        </p:nvSpPr>
        <p:spPr/>
        <p:txBody>
          <a:bodyPr/>
          <a:lstStyle/>
          <a:p>
            <a:fld id="{A7CD4BEC-8324-4B97-AF91-A815F6B362BD}" type="slidenum">
              <a:rPr lang="en-US" smtClean="0"/>
              <a:t>27</a:t>
            </a:fld>
            <a:endParaRPr lang="en-US"/>
          </a:p>
        </p:txBody>
      </p:sp>
    </p:spTree>
    <p:extLst>
      <p:ext uri="{BB962C8B-B14F-4D97-AF65-F5344CB8AC3E}">
        <p14:creationId xmlns:p14="http://schemas.microsoft.com/office/powerpoint/2010/main" val="167490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46DB-2269-8126-6478-DF895A797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E2AAD-5D5F-CE51-D89E-ABAC02103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B9CE7-7794-3CB9-EC60-56B65D7B67E6}"/>
              </a:ext>
            </a:extLst>
          </p:cNvPr>
          <p:cNvSpPr>
            <a:spLocks noGrp="1"/>
          </p:cNvSpPr>
          <p:nvPr>
            <p:ph type="body" idx="1"/>
          </p:nvPr>
        </p:nvSpPr>
        <p:spPr/>
        <p:txBody>
          <a:bodyPr/>
          <a:lstStyle/>
          <a:p>
            <a:r>
              <a:rPr lang="en-US" dirty="0"/>
              <a:t>A small congregation - Peace in the Valley, Benson, AZ, south of Tucson.  Pastor Ron York (Baptized membership of 53, Attendance of 42, Confirmed membership of 25)</a:t>
            </a:r>
          </a:p>
          <a:p>
            <a:endParaRPr lang="en-US" dirty="0"/>
          </a:p>
          <a:p>
            <a:r>
              <a:rPr lang="en-US" dirty="0"/>
              <a:t>Lutheran Mission Society of San Diego – over 30 lay missionaries each connected to a local LCMS congregation – influence crossing the border</a:t>
            </a:r>
          </a:p>
          <a:p>
            <a:endParaRPr lang="en-US" dirty="0"/>
          </a:p>
          <a:p>
            <a:r>
              <a:rPr lang="en-US" dirty="0"/>
              <a:t>Coastal – San Clemente to Ventura – new work, John Alwood</a:t>
            </a:r>
          </a:p>
          <a:p>
            <a:pPr defTabSz="931774">
              <a:defRPr/>
            </a:pPr>
            <a:r>
              <a:rPr lang="en-US" dirty="0"/>
              <a:t>7 PSD congregations talking about charter members of the mission society.</a:t>
            </a:r>
          </a:p>
          <a:p>
            <a:r>
              <a:rPr lang="en-US" dirty="0"/>
              <a:t>A dozen neighborhood outposts with 25 expected by end of summer, 8 of those toward intentional church planting.</a:t>
            </a:r>
          </a:p>
          <a:p>
            <a:endParaRPr lang="en-US" dirty="0"/>
          </a:p>
          <a:p>
            <a:r>
              <a:rPr lang="en-US" dirty="0"/>
              <a:t>Las Vegas – LINC - A launchpad for church planters, Christian entrepreneurs, and non-profit leaders seeking to solve our cities’ deepest issues.</a:t>
            </a:r>
          </a:p>
          <a:p>
            <a:pPr defTabSz="931774">
              <a:defRPr/>
            </a:pPr>
            <a:r>
              <a:rPr lang="en-US" dirty="0"/>
              <a:t>Partnership of First Good Shepherd, LV sharing their Pastor Brad Beckman as part-time director of LINC.</a:t>
            </a:r>
          </a:p>
          <a:p>
            <a:endParaRPr lang="en-US" dirty="0"/>
          </a:p>
        </p:txBody>
      </p:sp>
      <p:sp>
        <p:nvSpPr>
          <p:cNvPr id="4" name="Slide Number Placeholder 3">
            <a:extLst>
              <a:ext uri="{FF2B5EF4-FFF2-40B4-BE49-F238E27FC236}">
                <a16:creationId xmlns:a16="http://schemas.microsoft.com/office/drawing/2014/main" id="{30349000-6A62-BD54-A404-00F88E0270A6}"/>
              </a:ext>
            </a:extLst>
          </p:cNvPr>
          <p:cNvSpPr>
            <a:spLocks noGrp="1"/>
          </p:cNvSpPr>
          <p:nvPr>
            <p:ph type="sldNum" sz="quarter" idx="5"/>
          </p:nvPr>
        </p:nvSpPr>
        <p:spPr/>
        <p:txBody>
          <a:bodyPr/>
          <a:lstStyle/>
          <a:p>
            <a:fld id="{A7CD4BEC-8324-4B97-AF91-A815F6B362BD}" type="slidenum">
              <a:rPr lang="en-US" smtClean="0"/>
              <a:t>29</a:t>
            </a:fld>
            <a:endParaRPr lang="en-US"/>
          </a:p>
        </p:txBody>
      </p:sp>
    </p:spTree>
    <p:extLst>
      <p:ext uri="{BB962C8B-B14F-4D97-AF65-F5344CB8AC3E}">
        <p14:creationId xmlns:p14="http://schemas.microsoft.com/office/powerpoint/2010/main" val="644539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E1F9E-005E-CC7F-A703-2C3B336C4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EF6A0-30A5-D221-1854-ADBD01A4F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A509F-EE4E-1A48-9F83-F4D60A4236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CF5367-8EE5-3998-2175-B5926F59775C}"/>
              </a:ext>
            </a:extLst>
          </p:cNvPr>
          <p:cNvSpPr>
            <a:spLocks noGrp="1"/>
          </p:cNvSpPr>
          <p:nvPr>
            <p:ph type="sldNum" sz="quarter" idx="5"/>
          </p:nvPr>
        </p:nvSpPr>
        <p:spPr/>
        <p:txBody>
          <a:bodyPr/>
          <a:lstStyle/>
          <a:p>
            <a:fld id="{A7CD4BEC-8324-4B97-AF91-A815F6B362BD}" type="slidenum">
              <a:rPr lang="en-US" smtClean="0"/>
              <a:t>31</a:t>
            </a:fld>
            <a:endParaRPr lang="en-US"/>
          </a:p>
        </p:txBody>
      </p:sp>
    </p:spTree>
    <p:extLst>
      <p:ext uri="{BB962C8B-B14F-4D97-AF65-F5344CB8AC3E}">
        <p14:creationId xmlns:p14="http://schemas.microsoft.com/office/powerpoint/2010/main" val="308888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what I’m going to talk about today in my report seeks to emphasize partnerships, collaboration, resourcing in our shared ministry</a:t>
            </a:r>
          </a:p>
          <a:p>
            <a:r>
              <a:rPr lang="en-US" dirty="0"/>
              <a:t>Most of it pales when compared to the significant way people came together to respond to the devastating Eaton and Palisades fires that began January 7</a:t>
            </a:r>
          </a:p>
          <a:p>
            <a:r>
              <a:rPr lang="en-US" dirty="0"/>
              <a:t>Hurricane force Santa Ana winds</a:t>
            </a:r>
          </a:p>
          <a:p>
            <a:r>
              <a:rPr lang="en-US" dirty="0"/>
              <a:t>At least 30 people died, over 200,000 evacuated</a:t>
            </a:r>
          </a:p>
          <a:p>
            <a:r>
              <a:rPr lang="en-US" dirty="0"/>
              <a:t>More than 18,000 homes and structures destroyed</a:t>
            </a:r>
          </a:p>
          <a:p>
            <a:r>
              <a:rPr lang="en-US" dirty="0"/>
              <a:t>57,000 acres – 89 sq miles</a:t>
            </a:r>
          </a:p>
          <a:p>
            <a:pPr defTabSz="931774">
              <a:defRPr/>
            </a:pPr>
            <a:r>
              <a:rPr lang="en-US" dirty="0"/>
              <a:t>Altadena, Pasadena, Palisades – significant impact in the surrounding communities.</a:t>
            </a:r>
          </a:p>
          <a:p>
            <a:pPr defTabSz="931774">
              <a:defRPr/>
            </a:pPr>
            <a:endParaRPr lang="en-US" dirty="0"/>
          </a:p>
          <a:p>
            <a:pPr defTabSz="931774">
              <a:defRPr/>
            </a:pPr>
            <a:r>
              <a:rPr lang="en-US" dirty="0"/>
              <a:t>Three PSD congregations were primarily affected: First Pasadena, Palisades Lutheran, Pilgrim, Santa Monica</a:t>
            </a:r>
          </a:p>
          <a:p>
            <a:pPr defTabSz="931774">
              <a:defRPr/>
            </a:pPr>
            <a:endParaRPr lang="en-US" dirty="0"/>
          </a:p>
          <a:p>
            <a:pPr defTabSz="931774">
              <a:defRPr/>
            </a:pPr>
            <a:r>
              <a:rPr lang="en-US" dirty="0"/>
              <a:t>Please direct your attention to the screens for this video.</a:t>
            </a:r>
          </a:p>
          <a:p>
            <a:pPr defTabSz="931774">
              <a:defRPr/>
            </a:pPr>
            <a:r>
              <a:rPr lang="en-US" dirty="0"/>
              <a:t>VIDEO</a:t>
            </a:r>
          </a:p>
          <a:p>
            <a:pPr defTabSz="931774">
              <a:defRPr/>
            </a:pPr>
            <a:endParaRPr lang="en-US" dirty="0"/>
          </a:p>
          <a:p>
            <a:pPr defTabSz="931774">
              <a:defRPr/>
            </a:pPr>
            <a:r>
              <a:rPr lang="en-US" dirty="0"/>
              <a:t>Over 1,200 individual fire relief contributions were received </a:t>
            </a:r>
          </a:p>
          <a:p>
            <a:pPr defTabSz="931774">
              <a:defRPr/>
            </a:pPr>
            <a:r>
              <a:rPr lang="en-US" dirty="0"/>
              <a:t>Dollars were immediate distributed for relief – a simple team reviews the requests and dollars immediately transferred into congregation accounts , quick response.</a:t>
            </a:r>
          </a:p>
          <a:p>
            <a:pPr defTabSz="931774">
              <a:defRPr/>
            </a:pPr>
            <a:r>
              <a:rPr lang="en-US" dirty="0"/>
              <a:t>Support for many who needed housing assistance</a:t>
            </a:r>
          </a:p>
          <a:p>
            <a:pPr defTabSz="931774">
              <a:defRPr/>
            </a:pPr>
            <a:r>
              <a:rPr lang="en-US" dirty="0"/>
              <a:t>Now in the time when our congregations are planning their long-term responses – we will resource them</a:t>
            </a:r>
          </a:p>
          <a:p>
            <a:pPr defTabSz="931774">
              <a:defRPr/>
            </a:pPr>
            <a:r>
              <a:rPr lang="en-US" dirty="0"/>
              <a:t>Thank you to each of you, your congregations, districts across the country, LCMS Disaster Response, Lutheran Church Charities (comfort dogs)</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4</a:t>
            </a:fld>
            <a:endParaRPr lang="en-US"/>
          </a:p>
        </p:txBody>
      </p:sp>
    </p:spTree>
    <p:extLst>
      <p:ext uri="{BB962C8B-B14F-4D97-AF65-F5344CB8AC3E}">
        <p14:creationId xmlns:p14="http://schemas.microsoft.com/office/powerpoint/2010/main" val="767280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71901-33F9-AB80-F762-8F1289CDA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92D50-89C2-DB6C-251D-2D9861E3C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BCE70-8CC1-BC63-DB6A-EB1E40DAB633}"/>
              </a:ext>
            </a:extLst>
          </p:cNvPr>
          <p:cNvSpPr>
            <a:spLocks noGrp="1"/>
          </p:cNvSpPr>
          <p:nvPr>
            <p:ph type="body" idx="1"/>
          </p:nvPr>
        </p:nvSpPr>
        <p:spPr/>
        <p:txBody>
          <a:bodyPr/>
          <a:lstStyle/>
          <a:p>
            <a:r>
              <a:rPr lang="en-US" dirty="0"/>
              <a:t>Jesus to Peter – “I tell you, you are Peter, and on this rock, I will build my church, and the gates of hell shall not prevail against it.”</a:t>
            </a:r>
          </a:p>
          <a:p>
            <a:r>
              <a:rPr lang="en-US" dirty="0"/>
              <a:t>Hell cannot prevail against the confession that Jesus is the Christ, the Son of the living God</a:t>
            </a:r>
          </a:p>
          <a:p>
            <a:r>
              <a:rPr lang="en-US" dirty="0"/>
              <a:t>This doesn’t apply to congregations.  The Body of Christ lasts – congregations have seasons</a:t>
            </a:r>
          </a:p>
        </p:txBody>
      </p:sp>
      <p:sp>
        <p:nvSpPr>
          <p:cNvPr id="4" name="Slide Number Placeholder 3">
            <a:extLst>
              <a:ext uri="{FF2B5EF4-FFF2-40B4-BE49-F238E27FC236}">
                <a16:creationId xmlns:a16="http://schemas.microsoft.com/office/drawing/2014/main" id="{117B5F08-2F86-6136-47BF-E78623FE132B}"/>
              </a:ext>
            </a:extLst>
          </p:cNvPr>
          <p:cNvSpPr>
            <a:spLocks noGrp="1"/>
          </p:cNvSpPr>
          <p:nvPr>
            <p:ph type="sldNum" sz="quarter" idx="5"/>
          </p:nvPr>
        </p:nvSpPr>
        <p:spPr/>
        <p:txBody>
          <a:bodyPr/>
          <a:lstStyle/>
          <a:p>
            <a:fld id="{A7CD4BEC-8324-4B97-AF91-A815F6B362BD}" type="slidenum">
              <a:rPr lang="en-US" smtClean="0"/>
              <a:t>32</a:t>
            </a:fld>
            <a:endParaRPr lang="en-US"/>
          </a:p>
        </p:txBody>
      </p:sp>
    </p:spTree>
    <p:extLst>
      <p:ext uri="{BB962C8B-B14F-4D97-AF65-F5344CB8AC3E}">
        <p14:creationId xmlns:p14="http://schemas.microsoft.com/office/powerpoint/2010/main" val="788688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0324-CDE5-5C98-A8E9-5FD5EEE18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2616B-6C31-1A5F-50C5-8DCB09C5D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2DC67-1A8F-542D-633D-A48B4121FB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84CD4-8FA6-4574-3C3E-8D93E058A997}"/>
              </a:ext>
            </a:extLst>
          </p:cNvPr>
          <p:cNvSpPr>
            <a:spLocks noGrp="1"/>
          </p:cNvSpPr>
          <p:nvPr>
            <p:ph type="sldNum" sz="quarter" idx="5"/>
          </p:nvPr>
        </p:nvSpPr>
        <p:spPr/>
        <p:txBody>
          <a:bodyPr/>
          <a:lstStyle/>
          <a:p>
            <a:fld id="{A7CD4BEC-8324-4B97-AF91-A815F6B362BD}" type="slidenum">
              <a:rPr lang="en-US" smtClean="0"/>
              <a:t>33</a:t>
            </a:fld>
            <a:endParaRPr lang="en-US"/>
          </a:p>
        </p:txBody>
      </p:sp>
    </p:spTree>
    <p:extLst>
      <p:ext uri="{BB962C8B-B14F-4D97-AF65-F5344CB8AC3E}">
        <p14:creationId xmlns:p14="http://schemas.microsoft.com/office/powerpoint/2010/main" val="134061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A0A80-621A-C179-84A5-E7967852B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2C7E5-4121-9964-B548-9801BCD81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79F5B-49C9-E7FD-6B42-4C49E33D24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10A87F-F651-13CC-1474-46A7097289C8}"/>
              </a:ext>
            </a:extLst>
          </p:cNvPr>
          <p:cNvSpPr>
            <a:spLocks noGrp="1"/>
          </p:cNvSpPr>
          <p:nvPr>
            <p:ph type="sldNum" sz="quarter" idx="5"/>
          </p:nvPr>
        </p:nvSpPr>
        <p:spPr/>
        <p:txBody>
          <a:bodyPr/>
          <a:lstStyle/>
          <a:p>
            <a:fld id="{A7CD4BEC-8324-4B97-AF91-A815F6B362BD}" type="slidenum">
              <a:rPr lang="en-US" smtClean="0"/>
              <a:t>34</a:t>
            </a:fld>
            <a:endParaRPr lang="en-US"/>
          </a:p>
        </p:txBody>
      </p:sp>
    </p:spTree>
    <p:extLst>
      <p:ext uri="{BB962C8B-B14F-4D97-AF65-F5344CB8AC3E}">
        <p14:creationId xmlns:p14="http://schemas.microsoft.com/office/powerpoint/2010/main" val="2208677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35</a:t>
            </a:fld>
            <a:endParaRPr lang="en-US"/>
          </a:p>
        </p:txBody>
      </p:sp>
    </p:spTree>
    <p:extLst>
      <p:ext uri="{BB962C8B-B14F-4D97-AF65-F5344CB8AC3E}">
        <p14:creationId xmlns:p14="http://schemas.microsoft.com/office/powerpoint/2010/main" val="1282918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97DFF-4863-070D-E74B-E0FC299EA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CDC4A-7778-8565-4A42-BB0F66BDA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6F7588-369A-92BC-421E-7BD8F44F81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276BDE-E972-9B75-2BCA-181CEC16C8E4}"/>
              </a:ext>
            </a:extLst>
          </p:cNvPr>
          <p:cNvSpPr>
            <a:spLocks noGrp="1"/>
          </p:cNvSpPr>
          <p:nvPr>
            <p:ph type="sldNum" sz="quarter" idx="5"/>
          </p:nvPr>
        </p:nvSpPr>
        <p:spPr/>
        <p:txBody>
          <a:bodyPr/>
          <a:lstStyle/>
          <a:p>
            <a:fld id="{A7CD4BEC-8324-4B97-AF91-A815F6B362BD}" type="slidenum">
              <a:rPr lang="en-US" smtClean="0"/>
              <a:t>36</a:t>
            </a:fld>
            <a:endParaRPr lang="en-US"/>
          </a:p>
        </p:txBody>
      </p:sp>
    </p:spTree>
    <p:extLst>
      <p:ext uri="{BB962C8B-B14F-4D97-AF65-F5344CB8AC3E}">
        <p14:creationId xmlns:p14="http://schemas.microsoft.com/office/powerpoint/2010/main" val="2986086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AAFA7-D0C0-76A4-EFD4-3FE3C50A2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63FB7-986C-4D42-D962-C79EA9F28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69E02-7EDA-8C59-A5D2-22DB5E869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AD980-F965-E3AB-0052-DCEC9E52D5CC}"/>
              </a:ext>
            </a:extLst>
          </p:cNvPr>
          <p:cNvSpPr>
            <a:spLocks noGrp="1"/>
          </p:cNvSpPr>
          <p:nvPr>
            <p:ph type="sldNum" sz="quarter" idx="5"/>
          </p:nvPr>
        </p:nvSpPr>
        <p:spPr/>
        <p:txBody>
          <a:bodyPr/>
          <a:lstStyle/>
          <a:p>
            <a:fld id="{A7CD4BEC-8324-4B97-AF91-A815F6B362BD}" type="slidenum">
              <a:rPr lang="en-US" smtClean="0"/>
              <a:t>38</a:t>
            </a:fld>
            <a:endParaRPr lang="en-US"/>
          </a:p>
        </p:txBody>
      </p:sp>
    </p:spTree>
    <p:extLst>
      <p:ext uri="{BB962C8B-B14F-4D97-AF65-F5344CB8AC3E}">
        <p14:creationId xmlns:p14="http://schemas.microsoft.com/office/powerpoint/2010/main" val="2111533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FAA2F-ACD9-B246-24DB-08E268FD5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6C425-B461-F501-EC35-861FD7841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220D8-09CB-915B-9B03-6F7C95342D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B4F16A-EE50-7B6C-9BC7-3ABF0CED6E25}"/>
              </a:ext>
            </a:extLst>
          </p:cNvPr>
          <p:cNvSpPr>
            <a:spLocks noGrp="1"/>
          </p:cNvSpPr>
          <p:nvPr>
            <p:ph type="sldNum" sz="quarter" idx="5"/>
          </p:nvPr>
        </p:nvSpPr>
        <p:spPr/>
        <p:txBody>
          <a:bodyPr/>
          <a:lstStyle/>
          <a:p>
            <a:fld id="{A7CD4BEC-8324-4B97-AF91-A815F6B362BD}" type="slidenum">
              <a:rPr lang="en-US" smtClean="0"/>
              <a:t>39</a:t>
            </a:fld>
            <a:endParaRPr lang="en-US"/>
          </a:p>
        </p:txBody>
      </p:sp>
    </p:spTree>
    <p:extLst>
      <p:ext uri="{BB962C8B-B14F-4D97-AF65-F5344CB8AC3E}">
        <p14:creationId xmlns:p14="http://schemas.microsoft.com/office/powerpoint/2010/main" val="1532163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31D34-131F-7C13-F0DD-6662B7CFC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7C335-E6B6-5A24-CF0A-F7BF64AD0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4474C-1BF3-6A68-9D10-FF9482DA4EEE}"/>
              </a:ext>
            </a:extLst>
          </p:cNvPr>
          <p:cNvSpPr>
            <a:spLocks noGrp="1"/>
          </p:cNvSpPr>
          <p:nvPr>
            <p:ph type="body" idx="1"/>
          </p:nvPr>
        </p:nvSpPr>
        <p:spPr/>
        <p:txBody>
          <a:bodyPr/>
          <a:lstStyle/>
          <a:p>
            <a:r>
              <a:rPr lang="en-US" dirty="0"/>
              <a:t>Join with another congregation to start an Early Childhood Center together.</a:t>
            </a:r>
          </a:p>
          <a:p>
            <a:r>
              <a:rPr lang="en-US" dirty="0"/>
              <a:t>Association schools are created when multiple congregations work together.</a:t>
            </a:r>
          </a:p>
          <a:p>
            <a:r>
              <a:rPr lang="en-US" dirty="0"/>
              <a:t>Consider unoccupied or underutilized existing PSD campuses near you and partner.</a:t>
            </a:r>
          </a:p>
          <a:p>
            <a:r>
              <a:rPr lang="en-US" dirty="0"/>
              <a:t>Micro-Schools, Micro-High Schools</a:t>
            </a:r>
          </a:p>
          <a:p>
            <a:r>
              <a:rPr lang="en-US" dirty="0"/>
              <a:t>Small Classical Education Schools</a:t>
            </a:r>
          </a:p>
          <a:p>
            <a:endParaRPr lang="en-US" dirty="0"/>
          </a:p>
        </p:txBody>
      </p:sp>
      <p:sp>
        <p:nvSpPr>
          <p:cNvPr id="4" name="Slide Number Placeholder 3">
            <a:extLst>
              <a:ext uri="{FF2B5EF4-FFF2-40B4-BE49-F238E27FC236}">
                <a16:creationId xmlns:a16="http://schemas.microsoft.com/office/drawing/2014/main" id="{6D364BEF-A021-696E-DE9E-5D55A0BFE101}"/>
              </a:ext>
            </a:extLst>
          </p:cNvPr>
          <p:cNvSpPr>
            <a:spLocks noGrp="1"/>
          </p:cNvSpPr>
          <p:nvPr>
            <p:ph type="sldNum" sz="quarter" idx="5"/>
          </p:nvPr>
        </p:nvSpPr>
        <p:spPr/>
        <p:txBody>
          <a:bodyPr/>
          <a:lstStyle/>
          <a:p>
            <a:fld id="{A7CD4BEC-8324-4B97-AF91-A815F6B362BD}" type="slidenum">
              <a:rPr lang="en-US" smtClean="0"/>
              <a:t>40</a:t>
            </a:fld>
            <a:endParaRPr lang="en-US"/>
          </a:p>
        </p:txBody>
      </p:sp>
    </p:spTree>
    <p:extLst>
      <p:ext uri="{BB962C8B-B14F-4D97-AF65-F5344CB8AC3E}">
        <p14:creationId xmlns:p14="http://schemas.microsoft.com/office/powerpoint/2010/main" val="1325843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74900-04BB-F95A-EE11-D55B5CDAEC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2ED9C-882B-51AC-FBC7-751A1C76B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3A0C3-CEB4-F5CF-9375-127F34A045CA}"/>
              </a:ext>
            </a:extLst>
          </p:cNvPr>
          <p:cNvSpPr>
            <a:spLocks noGrp="1"/>
          </p:cNvSpPr>
          <p:nvPr>
            <p:ph type="body" idx="1"/>
          </p:nvPr>
        </p:nvSpPr>
        <p:spPr/>
        <p:txBody>
          <a:bodyPr/>
          <a:lstStyle/>
          <a:p>
            <a:pPr defTabSz="931774">
              <a:defRPr/>
            </a:pPr>
            <a:r>
              <a:rPr lang="en-US" dirty="0"/>
              <a:t>Easy question – Difficult Answer</a:t>
            </a:r>
          </a:p>
          <a:p>
            <a:endParaRPr lang="en-US" dirty="0"/>
          </a:p>
          <a:p>
            <a:pPr defTabSz="931774">
              <a:defRPr/>
            </a:pPr>
            <a:r>
              <a:rPr lang="en-US" dirty="0"/>
              <a:t>Maybe your focus should be on outreach to Seniors.</a:t>
            </a:r>
          </a:p>
          <a:p>
            <a:endParaRPr lang="en-US" dirty="0"/>
          </a:p>
        </p:txBody>
      </p:sp>
      <p:sp>
        <p:nvSpPr>
          <p:cNvPr id="4" name="Slide Number Placeholder 3">
            <a:extLst>
              <a:ext uri="{FF2B5EF4-FFF2-40B4-BE49-F238E27FC236}">
                <a16:creationId xmlns:a16="http://schemas.microsoft.com/office/drawing/2014/main" id="{2AB35ADE-4F4F-8706-A3C7-5D3E880504E9}"/>
              </a:ext>
            </a:extLst>
          </p:cNvPr>
          <p:cNvSpPr>
            <a:spLocks noGrp="1"/>
          </p:cNvSpPr>
          <p:nvPr>
            <p:ph type="sldNum" sz="quarter" idx="5"/>
          </p:nvPr>
        </p:nvSpPr>
        <p:spPr/>
        <p:txBody>
          <a:bodyPr/>
          <a:lstStyle/>
          <a:p>
            <a:fld id="{A7CD4BEC-8324-4B97-AF91-A815F6B362BD}" type="slidenum">
              <a:rPr lang="en-US" smtClean="0"/>
              <a:t>42</a:t>
            </a:fld>
            <a:endParaRPr lang="en-US"/>
          </a:p>
        </p:txBody>
      </p:sp>
    </p:spTree>
    <p:extLst>
      <p:ext uri="{BB962C8B-B14F-4D97-AF65-F5344CB8AC3E}">
        <p14:creationId xmlns:p14="http://schemas.microsoft.com/office/powerpoint/2010/main" val="1580864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62451-4835-62FA-B4BA-BAC75F1A6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8980D-7F8E-1E08-52C3-E1B08C234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A41DF-54A8-0D9D-6D8F-70E6D5601199}"/>
              </a:ext>
            </a:extLst>
          </p:cNvPr>
          <p:cNvSpPr>
            <a:spLocks noGrp="1"/>
          </p:cNvSpPr>
          <p:nvPr>
            <p:ph type="body" idx="1"/>
          </p:nvPr>
        </p:nvSpPr>
        <p:spPr/>
        <p:txBody>
          <a:bodyPr/>
          <a:lstStyle/>
          <a:p>
            <a:pPr defTabSz="931774">
              <a:defRPr/>
            </a:pPr>
            <a:r>
              <a:rPr lang="en-US" dirty="0"/>
              <a:t>Easy question – Difficult Answer</a:t>
            </a:r>
          </a:p>
          <a:p>
            <a:endParaRPr lang="en-US" dirty="0"/>
          </a:p>
        </p:txBody>
      </p:sp>
      <p:sp>
        <p:nvSpPr>
          <p:cNvPr id="4" name="Slide Number Placeholder 3">
            <a:extLst>
              <a:ext uri="{FF2B5EF4-FFF2-40B4-BE49-F238E27FC236}">
                <a16:creationId xmlns:a16="http://schemas.microsoft.com/office/drawing/2014/main" id="{9CCEFA42-B147-A49F-6822-997CDCA12386}"/>
              </a:ext>
            </a:extLst>
          </p:cNvPr>
          <p:cNvSpPr>
            <a:spLocks noGrp="1"/>
          </p:cNvSpPr>
          <p:nvPr>
            <p:ph type="sldNum" sz="quarter" idx="5"/>
          </p:nvPr>
        </p:nvSpPr>
        <p:spPr/>
        <p:txBody>
          <a:bodyPr/>
          <a:lstStyle/>
          <a:p>
            <a:fld id="{A7CD4BEC-8324-4B97-AF91-A815F6B362BD}" type="slidenum">
              <a:rPr lang="en-US" smtClean="0"/>
              <a:t>43</a:t>
            </a:fld>
            <a:endParaRPr lang="en-US"/>
          </a:p>
        </p:txBody>
      </p:sp>
    </p:spTree>
    <p:extLst>
      <p:ext uri="{BB962C8B-B14F-4D97-AF65-F5344CB8AC3E}">
        <p14:creationId xmlns:p14="http://schemas.microsoft.com/office/powerpoint/2010/main" val="269282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7</a:t>
            </a:fld>
            <a:endParaRPr lang="en-US"/>
          </a:p>
        </p:txBody>
      </p:sp>
    </p:spTree>
    <p:extLst>
      <p:ext uri="{BB962C8B-B14F-4D97-AF65-F5344CB8AC3E}">
        <p14:creationId xmlns:p14="http://schemas.microsoft.com/office/powerpoint/2010/main" val="176473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CCC8C-3876-6C51-2B58-135D7103A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CD9ED-6FBA-5725-B006-7C974E4E1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7A4AD-5863-35F8-26C0-377AB4A580EF}"/>
              </a:ext>
            </a:extLst>
          </p:cNvPr>
          <p:cNvSpPr>
            <a:spLocks noGrp="1"/>
          </p:cNvSpPr>
          <p:nvPr>
            <p:ph type="body" idx="1"/>
          </p:nvPr>
        </p:nvSpPr>
        <p:spPr/>
        <p:txBody>
          <a:bodyPr/>
          <a:lstStyle/>
          <a:p>
            <a:pPr defTabSz="931774">
              <a:defRPr/>
            </a:pPr>
            <a:r>
              <a:rPr lang="en-US" dirty="0"/>
              <a:t>Easy question – Difficult Answer</a:t>
            </a:r>
          </a:p>
          <a:p>
            <a:endParaRPr lang="en-US" dirty="0"/>
          </a:p>
          <a:p>
            <a:pPr defTabSz="931774">
              <a:defRPr/>
            </a:pPr>
            <a:r>
              <a:rPr lang="en-US" dirty="0"/>
              <a:t>Maybe your focus should be on outreach to Seniors.</a:t>
            </a:r>
          </a:p>
          <a:p>
            <a:endParaRPr lang="en-US" dirty="0"/>
          </a:p>
        </p:txBody>
      </p:sp>
      <p:sp>
        <p:nvSpPr>
          <p:cNvPr id="4" name="Slide Number Placeholder 3">
            <a:extLst>
              <a:ext uri="{FF2B5EF4-FFF2-40B4-BE49-F238E27FC236}">
                <a16:creationId xmlns:a16="http://schemas.microsoft.com/office/drawing/2014/main" id="{DFD5116C-2E3D-1A16-E27C-91C070ACC826}"/>
              </a:ext>
            </a:extLst>
          </p:cNvPr>
          <p:cNvSpPr>
            <a:spLocks noGrp="1"/>
          </p:cNvSpPr>
          <p:nvPr>
            <p:ph type="sldNum" sz="quarter" idx="5"/>
          </p:nvPr>
        </p:nvSpPr>
        <p:spPr/>
        <p:txBody>
          <a:bodyPr/>
          <a:lstStyle/>
          <a:p>
            <a:fld id="{A7CD4BEC-8324-4B97-AF91-A815F6B362BD}" type="slidenum">
              <a:rPr lang="en-US" smtClean="0"/>
              <a:t>45</a:t>
            </a:fld>
            <a:endParaRPr lang="en-US"/>
          </a:p>
        </p:txBody>
      </p:sp>
    </p:spTree>
    <p:extLst>
      <p:ext uri="{BB962C8B-B14F-4D97-AF65-F5344CB8AC3E}">
        <p14:creationId xmlns:p14="http://schemas.microsoft.com/office/powerpoint/2010/main" val="2826937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27EF5-6663-B33A-ABC1-9A954CC47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B96E6-61DA-3F05-3DA2-4DD9FC2FA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D95A6-25B8-14C2-4E33-4A97A91022F1}"/>
              </a:ext>
            </a:extLst>
          </p:cNvPr>
          <p:cNvSpPr>
            <a:spLocks noGrp="1"/>
          </p:cNvSpPr>
          <p:nvPr>
            <p:ph type="body" idx="1"/>
          </p:nvPr>
        </p:nvSpPr>
        <p:spPr/>
        <p:txBody>
          <a:bodyPr/>
          <a:lstStyle/>
          <a:p>
            <a:pPr defTabSz="931774">
              <a:defRPr/>
            </a:pPr>
            <a:r>
              <a:rPr lang="en-US" dirty="0"/>
              <a:t>Easy question – Difficult Answer</a:t>
            </a:r>
          </a:p>
          <a:p>
            <a:endParaRPr lang="en-US" dirty="0"/>
          </a:p>
          <a:p>
            <a:pPr defTabSz="931774">
              <a:defRPr/>
            </a:pPr>
            <a:r>
              <a:rPr lang="en-US" dirty="0"/>
              <a:t>Maybe your focus should be on outreach to Seniors.</a:t>
            </a:r>
          </a:p>
          <a:p>
            <a:endParaRPr lang="en-US" dirty="0"/>
          </a:p>
        </p:txBody>
      </p:sp>
      <p:sp>
        <p:nvSpPr>
          <p:cNvPr id="4" name="Slide Number Placeholder 3">
            <a:extLst>
              <a:ext uri="{FF2B5EF4-FFF2-40B4-BE49-F238E27FC236}">
                <a16:creationId xmlns:a16="http://schemas.microsoft.com/office/drawing/2014/main" id="{DB1EE311-F4C8-EF66-A201-8204E8307F5F}"/>
              </a:ext>
            </a:extLst>
          </p:cNvPr>
          <p:cNvSpPr>
            <a:spLocks noGrp="1"/>
          </p:cNvSpPr>
          <p:nvPr>
            <p:ph type="sldNum" sz="quarter" idx="5"/>
          </p:nvPr>
        </p:nvSpPr>
        <p:spPr/>
        <p:txBody>
          <a:bodyPr/>
          <a:lstStyle/>
          <a:p>
            <a:fld id="{A7CD4BEC-8324-4B97-AF91-A815F6B362BD}" type="slidenum">
              <a:rPr lang="en-US" smtClean="0"/>
              <a:t>47</a:t>
            </a:fld>
            <a:endParaRPr lang="en-US"/>
          </a:p>
        </p:txBody>
      </p:sp>
    </p:spTree>
    <p:extLst>
      <p:ext uri="{BB962C8B-B14F-4D97-AF65-F5344CB8AC3E}">
        <p14:creationId xmlns:p14="http://schemas.microsoft.com/office/powerpoint/2010/main" val="2812784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pastor – 1 year out of seminary told me recently – I’m going to work with the other pastors in our area to ensure that every congregation is support, served, and has some level of pastoral care.</a:t>
            </a:r>
          </a:p>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48</a:t>
            </a:fld>
            <a:endParaRPr lang="en-US"/>
          </a:p>
        </p:txBody>
      </p:sp>
    </p:spTree>
    <p:extLst>
      <p:ext uri="{BB962C8B-B14F-4D97-AF65-F5344CB8AC3E}">
        <p14:creationId xmlns:p14="http://schemas.microsoft.com/office/powerpoint/2010/main" val="1665100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7CD4BEC-8324-4B97-AF91-A815F6B362BD}" type="slidenum">
              <a:rPr lang="en-US">
                <a:solidFill>
                  <a:prstClr val="black"/>
                </a:solidFill>
                <a:latin typeface="Aptos" panose="02110004020202020204"/>
              </a:rPr>
              <a:pPr defTabSz="931774">
                <a:defRPr/>
              </a:pPr>
              <a:t>49</a:t>
            </a:fld>
            <a:endParaRPr lang="en-US">
              <a:solidFill>
                <a:prstClr val="black"/>
              </a:solidFill>
              <a:latin typeface="Aptos" panose="02110004020202020204"/>
            </a:endParaRPr>
          </a:p>
        </p:txBody>
      </p:sp>
    </p:spTree>
    <p:extLst>
      <p:ext uri="{BB962C8B-B14F-4D97-AF65-F5344CB8AC3E}">
        <p14:creationId xmlns:p14="http://schemas.microsoft.com/office/powerpoint/2010/main" val="3089814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879AF-4FC0-9166-6CAD-BCED7ED28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9A37E-1A2E-D3A8-D62C-D8FE32545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DC603-979F-CE80-E835-6D25B4230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FF08CF-6E9C-7415-BF5E-14F0FA2BCCF4}"/>
              </a:ext>
            </a:extLst>
          </p:cNvPr>
          <p:cNvSpPr>
            <a:spLocks noGrp="1"/>
          </p:cNvSpPr>
          <p:nvPr>
            <p:ph type="sldNum" sz="quarter" idx="5"/>
          </p:nvPr>
        </p:nvSpPr>
        <p:spPr/>
        <p:txBody>
          <a:bodyPr/>
          <a:lstStyle/>
          <a:p>
            <a:fld id="{A7CD4BEC-8324-4B97-AF91-A815F6B362BD}" type="slidenum">
              <a:rPr lang="en-US" smtClean="0"/>
              <a:t>50</a:t>
            </a:fld>
            <a:endParaRPr lang="en-US"/>
          </a:p>
        </p:txBody>
      </p:sp>
    </p:spTree>
    <p:extLst>
      <p:ext uri="{BB962C8B-B14F-4D97-AF65-F5344CB8AC3E}">
        <p14:creationId xmlns:p14="http://schemas.microsoft.com/office/powerpoint/2010/main" val="522358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12</a:t>
            </a:fld>
            <a:endParaRPr lang="en-US"/>
          </a:p>
        </p:txBody>
      </p:sp>
    </p:spTree>
    <p:extLst>
      <p:ext uri="{BB962C8B-B14F-4D97-AF65-F5344CB8AC3E}">
        <p14:creationId xmlns:p14="http://schemas.microsoft.com/office/powerpoint/2010/main" val="3737119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in Christ, Scripture and Confessions is not the same thing as uniformity in practice</a:t>
            </a:r>
          </a:p>
          <a:p>
            <a:r>
              <a:rPr lang="en-US" dirty="0"/>
              <a:t>Yes, Confessions say that order and practices are good for us, but there is so much freedom within those basic practices</a:t>
            </a:r>
          </a:p>
          <a:p>
            <a:endParaRPr lang="en-US" dirty="0"/>
          </a:p>
          <a:p>
            <a:r>
              <a:rPr lang="en-US" dirty="0"/>
              <a:t>1 Corinthians 12 – honor those parts of the body that appear to be less.</a:t>
            </a:r>
          </a:p>
        </p:txBody>
      </p:sp>
      <p:sp>
        <p:nvSpPr>
          <p:cNvPr id="4" name="Slide Number Placeholder 3"/>
          <p:cNvSpPr>
            <a:spLocks noGrp="1"/>
          </p:cNvSpPr>
          <p:nvPr>
            <p:ph type="sldNum" sz="quarter" idx="5"/>
          </p:nvPr>
        </p:nvSpPr>
        <p:spPr/>
        <p:txBody>
          <a:bodyPr/>
          <a:lstStyle/>
          <a:p>
            <a:fld id="{A7CD4BEC-8324-4B97-AF91-A815F6B362BD}" type="slidenum">
              <a:rPr lang="en-US" smtClean="0"/>
              <a:t>13</a:t>
            </a:fld>
            <a:endParaRPr lang="en-US"/>
          </a:p>
        </p:txBody>
      </p:sp>
    </p:spTree>
    <p:extLst>
      <p:ext uri="{BB962C8B-B14F-4D97-AF65-F5344CB8AC3E}">
        <p14:creationId xmlns:p14="http://schemas.microsoft.com/office/powerpoint/2010/main" val="37815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3C23-9F56-B37F-2512-58BA0DB9B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5A21E-BC00-369F-0CE1-00DD084C0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962CD-76F5-D57C-40D3-18BA538DC2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6F3E69-4487-2504-58BC-7E3003FFCF83}"/>
              </a:ext>
            </a:extLst>
          </p:cNvPr>
          <p:cNvSpPr>
            <a:spLocks noGrp="1"/>
          </p:cNvSpPr>
          <p:nvPr>
            <p:ph type="sldNum" sz="quarter" idx="5"/>
          </p:nvPr>
        </p:nvSpPr>
        <p:spPr/>
        <p:txBody>
          <a:bodyPr/>
          <a:lstStyle/>
          <a:p>
            <a:fld id="{A7CD4BEC-8324-4B97-AF91-A815F6B362BD}" type="slidenum">
              <a:rPr lang="en-US" smtClean="0"/>
              <a:t>14</a:t>
            </a:fld>
            <a:endParaRPr lang="en-US"/>
          </a:p>
        </p:txBody>
      </p:sp>
    </p:spTree>
    <p:extLst>
      <p:ext uri="{BB962C8B-B14F-4D97-AF65-F5344CB8AC3E}">
        <p14:creationId xmlns:p14="http://schemas.microsoft.com/office/powerpoint/2010/main" val="1443783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2078F-C0C1-D8C9-D2F3-8197550BD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DB550-6E3F-DF48-8421-3DB61533A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8873A-4BB2-77EF-87AD-30E34201ED88}"/>
              </a:ext>
            </a:extLst>
          </p:cNvPr>
          <p:cNvSpPr>
            <a:spLocks noGrp="1"/>
          </p:cNvSpPr>
          <p:nvPr>
            <p:ph type="body" idx="1"/>
          </p:nvPr>
        </p:nvSpPr>
        <p:spPr/>
        <p:txBody>
          <a:bodyPr/>
          <a:lstStyle/>
          <a:p>
            <a:r>
              <a:rPr lang="en-US" dirty="0"/>
              <a:t>Unity in Christ, Scripture and Confessions is not the same thing as uniformity in practice</a:t>
            </a:r>
          </a:p>
          <a:p>
            <a:r>
              <a:rPr lang="en-US" dirty="0"/>
              <a:t>Yes, Confessions say that order and practices are good for us, but there is so much freedom within those basic practices</a:t>
            </a:r>
          </a:p>
          <a:p>
            <a:endParaRPr lang="en-US" dirty="0"/>
          </a:p>
          <a:p>
            <a:r>
              <a:rPr lang="en-US" dirty="0"/>
              <a:t>1 Corinthians 12 – honor those parts of the body that appear to be less.</a:t>
            </a:r>
          </a:p>
        </p:txBody>
      </p:sp>
      <p:sp>
        <p:nvSpPr>
          <p:cNvPr id="4" name="Slide Number Placeholder 3">
            <a:extLst>
              <a:ext uri="{FF2B5EF4-FFF2-40B4-BE49-F238E27FC236}">
                <a16:creationId xmlns:a16="http://schemas.microsoft.com/office/drawing/2014/main" id="{900F8373-48C6-D307-0E24-BB68EC503B3E}"/>
              </a:ext>
            </a:extLst>
          </p:cNvPr>
          <p:cNvSpPr>
            <a:spLocks noGrp="1"/>
          </p:cNvSpPr>
          <p:nvPr>
            <p:ph type="sldNum" sz="quarter" idx="5"/>
          </p:nvPr>
        </p:nvSpPr>
        <p:spPr/>
        <p:txBody>
          <a:bodyPr/>
          <a:lstStyle/>
          <a:p>
            <a:fld id="{A7CD4BEC-8324-4B97-AF91-A815F6B362BD}" type="slidenum">
              <a:rPr lang="en-US" smtClean="0"/>
              <a:t>15</a:t>
            </a:fld>
            <a:endParaRPr lang="en-US"/>
          </a:p>
        </p:txBody>
      </p:sp>
    </p:spTree>
    <p:extLst>
      <p:ext uri="{BB962C8B-B14F-4D97-AF65-F5344CB8AC3E}">
        <p14:creationId xmlns:p14="http://schemas.microsoft.com/office/powerpoint/2010/main" val="158902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16</a:t>
            </a:fld>
            <a:endParaRPr lang="en-US"/>
          </a:p>
        </p:txBody>
      </p:sp>
    </p:spTree>
    <p:extLst>
      <p:ext uri="{BB962C8B-B14F-4D97-AF65-F5344CB8AC3E}">
        <p14:creationId xmlns:p14="http://schemas.microsoft.com/office/powerpoint/2010/main" val="4180209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D4BEC-8324-4B97-AF91-A815F6B362BD}" type="slidenum">
              <a:rPr lang="en-US" smtClean="0"/>
              <a:t>17</a:t>
            </a:fld>
            <a:endParaRPr lang="en-US"/>
          </a:p>
        </p:txBody>
      </p:sp>
    </p:spTree>
    <p:extLst>
      <p:ext uri="{BB962C8B-B14F-4D97-AF65-F5344CB8AC3E}">
        <p14:creationId xmlns:p14="http://schemas.microsoft.com/office/powerpoint/2010/main" val="1126648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8" y="2130426"/>
            <a:ext cx="7774425" cy="1470025"/>
          </a:xfrm>
        </p:spPr>
        <p:txBody>
          <a:bodyPr/>
          <a:lstStyle/>
          <a:p>
            <a:r>
              <a:rPr lang="en-US"/>
              <a:t>Click to edit Master title style</a:t>
            </a:r>
          </a:p>
        </p:txBody>
      </p:sp>
      <p:sp>
        <p:nvSpPr>
          <p:cNvPr id="3" name="Subtitle 2"/>
          <p:cNvSpPr>
            <a:spLocks noGrp="1"/>
          </p:cNvSpPr>
          <p:nvPr>
            <p:ph type="subTitle" idx="1"/>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5" name="Footer Placeholder 4"/>
          <p:cNvSpPr>
            <a:spLocks noGrp="1"/>
          </p:cNvSpPr>
          <p:nvPr>
            <p:ph type="ftr" sz="quarter" idx="11"/>
          </p:nvPr>
        </p:nvSpPr>
        <p:spPr/>
        <p:txBody>
          <a:bodyPr/>
          <a:lstStyle/>
          <a:p>
            <a:pPr defTabSz="457200"/>
            <a:endParaRPr lang="en-US">
              <a:solidFill>
                <a:srgbClr val="26263A">
                  <a:tint val="75000"/>
                </a:srgbClr>
              </a:solidFill>
            </a:endParaRPr>
          </a:p>
        </p:txBody>
      </p:sp>
      <p:sp>
        <p:nvSpPr>
          <p:cNvPr id="6" name="Slide Number Placeholder 5"/>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75222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5" name="Footer Placeholder 4"/>
          <p:cNvSpPr>
            <a:spLocks noGrp="1"/>
          </p:cNvSpPr>
          <p:nvPr>
            <p:ph type="ftr" sz="quarter" idx="11"/>
          </p:nvPr>
        </p:nvSpPr>
        <p:spPr/>
        <p:txBody>
          <a:bodyPr/>
          <a:lstStyle/>
          <a:p>
            <a:pPr defTabSz="457200"/>
            <a:endParaRPr lang="en-US">
              <a:solidFill>
                <a:srgbClr val="26263A">
                  <a:tint val="75000"/>
                </a:srgbClr>
              </a:solidFill>
            </a:endParaRPr>
          </a:p>
        </p:txBody>
      </p:sp>
      <p:sp>
        <p:nvSpPr>
          <p:cNvPr id="6" name="Slide Number Placeholder 5"/>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3131245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5" name="Footer Placeholder 4"/>
          <p:cNvSpPr>
            <a:spLocks noGrp="1"/>
          </p:cNvSpPr>
          <p:nvPr>
            <p:ph type="ftr" sz="quarter" idx="11"/>
          </p:nvPr>
        </p:nvSpPr>
        <p:spPr/>
        <p:txBody>
          <a:bodyPr/>
          <a:lstStyle/>
          <a:p>
            <a:pPr defTabSz="457200"/>
            <a:endParaRPr lang="en-US">
              <a:solidFill>
                <a:srgbClr val="26263A">
                  <a:tint val="75000"/>
                </a:srgbClr>
              </a:solidFill>
            </a:endParaRPr>
          </a:p>
        </p:txBody>
      </p:sp>
      <p:sp>
        <p:nvSpPr>
          <p:cNvPr id="6" name="Slide Number Placeholder 5"/>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907791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8" y="2130426"/>
            <a:ext cx="7774425" cy="1470025"/>
          </a:xfrm>
        </p:spPr>
        <p:txBody>
          <a:bodyPr/>
          <a:lstStyle/>
          <a:p>
            <a:r>
              <a:rPr lang="en-US"/>
              <a:t>Click to edit Master title style</a:t>
            </a:r>
          </a:p>
        </p:txBody>
      </p:sp>
      <p:sp>
        <p:nvSpPr>
          <p:cNvPr id="3" name="Subtitle 2"/>
          <p:cNvSpPr>
            <a:spLocks noGrp="1"/>
          </p:cNvSpPr>
          <p:nvPr>
            <p:ph type="subTitle" idx="1"/>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54666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5596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1" y="4406901"/>
            <a:ext cx="7774425"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501" y="2906713"/>
            <a:ext cx="77744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08380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78417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26720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64702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1200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9" y="273050"/>
            <a:ext cx="300909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981" y="273051"/>
            <a:ext cx="511308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19" y="1435101"/>
            <a:ext cx="3009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3807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5" name="Footer Placeholder 4"/>
          <p:cNvSpPr>
            <a:spLocks noGrp="1"/>
          </p:cNvSpPr>
          <p:nvPr>
            <p:ph type="ftr" sz="quarter" idx="11"/>
          </p:nvPr>
        </p:nvSpPr>
        <p:spPr/>
        <p:txBody>
          <a:bodyPr/>
          <a:lstStyle/>
          <a:p>
            <a:pPr defTabSz="457200"/>
            <a:endParaRPr lang="en-US">
              <a:solidFill>
                <a:srgbClr val="26263A">
                  <a:tint val="75000"/>
                </a:srgbClr>
              </a:solidFill>
            </a:endParaRPr>
          </a:p>
        </p:txBody>
      </p:sp>
      <p:sp>
        <p:nvSpPr>
          <p:cNvPr id="6" name="Slide Number Placeholder 5"/>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3010617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55" y="4800600"/>
            <a:ext cx="54878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136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32982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73111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1" y="4406901"/>
            <a:ext cx="7774425"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501" y="2906713"/>
            <a:ext cx="77744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5" name="Footer Placeholder 4"/>
          <p:cNvSpPr>
            <a:spLocks noGrp="1"/>
          </p:cNvSpPr>
          <p:nvPr>
            <p:ph type="ftr" sz="quarter" idx="11"/>
          </p:nvPr>
        </p:nvSpPr>
        <p:spPr/>
        <p:txBody>
          <a:bodyPr/>
          <a:lstStyle/>
          <a:p>
            <a:pPr defTabSz="457200"/>
            <a:endParaRPr lang="en-US">
              <a:solidFill>
                <a:srgbClr val="26263A">
                  <a:tint val="75000"/>
                </a:srgbClr>
              </a:solidFill>
            </a:endParaRPr>
          </a:p>
        </p:txBody>
      </p:sp>
      <p:sp>
        <p:nvSpPr>
          <p:cNvPr id="6" name="Slide Number Placeholder 5"/>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112204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6" name="Footer Placeholder 5"/>
          <p:cNvSpPr>
            <a:spLocks noGrp="1"/>
          </p:cNvSpPr>
          <p:nvPr>
            <p:ph type="ftr" sz="quarter" idx="11"/>
          </p:nvPr>
        </p:nvSpPr>
        <p:spPr/>
        <p:txBody>
          <a:bodyPr/>
          <a:lstStyle/>
          <a:p>
            <a:pPr defTabSz="457200"/>
            <a:endParaRPr lang="en-US">
              <a:solidFill>
                <a:srgbClr val="26263A">
                  <a:tint val="75000"/>
                </a:srgbClr>
              </a:solidFill>
            </a:endParaRPr>
          </a:p>
        </p:txBody>
      </p:sp>
      <p:sp>
        <p:nvSpPr>
          <p:cNvPr id="7" name="Slide Number Placeholder 6"/>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1206944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8" name="Footer Placeholder 7"/>
          <p:cNvSpPr>
            <a:spLocks noGrp="1"/>
          </p:cNvSpPr>
          <p:nvPr>
            <p:ph type="ftr" sz="quarter" idx="11"/>
          </p:nvPr>
        </p:nvSpPr>
        <p:spPr/>
        <p:txBody>
          <a:bodyPr/>
          <a:lstStyle/>
          <a:p>
            <a:pPr defTabSz="457200"/>
            <a:endParaRPr lang="en-US">
              <a:solidFill>
                <a:srgbClr val="26263A">
                  <a:tint val="75000"/>
                </a:srgbClr>
              </a:solidFill>
            </a:endParaRPr>
          </a:p>
        </p:txBody>
      </p:sp>
      <p:sp>
        <p:nvSpPr>
          <p:cNvPr id="9" name="Slide Number Placeholder 8"/>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2570206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4" name="Footer Placeholder 3"/>
          <p:cNvSpPr>
            <a:spLocks noGrp="1"/>
          </p:cNvSpPr>
          <p:nvPr>
            <p:ph type="ftr" sz="quarter" idx="11"/>
          </p:nvPr>
        </p:nvSpPr>
        <p:spPr/>
        <p:txBody>
          <a:bodyPr/>
          <a:lstStyle/>
          <a:p>
            <a:pPr defTabSz="457200"/>
            <a:endParaRPr lang="en-US">
              <a:solidFill>
                <a:srgbClr val="26263A">
                  <a:tint val="75000"/>
                </a:srgbClr>
              </a:solidFill>
            </a:endParaRPr>
          </a:p>
        </p:txBody>
      </p:sp>
      <p:sp>
        <p:nvSpPr>
          <p:cNvPr id="5" name="Slide Number Placeholder 4"/>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191348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3" name="Footer Placeholder 2"/>
          <p:cNvSpPr>
            <a:spLocks noGrp="1"/>
          </p:cNvSpPr>
          <p:nvPr>
            <p:ph type="ftr" sz="quarter" idx="11"/>
          </p:nvPr>
        </p:nvSpPr>
        <p:spPr/>
        <p:txBody>
          <a:bodyPr/>
          <a:lstStyle/>
          <a:p>
            <a:pPr defTabSz="457200"/>
            <a:endParaRPr lang="en-US">
              <a:solidFill>
                <a:srgbClr val="26263A">
                  <a:tint val="75000"/>
                </a:srgbClr>
              </a:solidFill>
            </a:endParaRPr>
          </a:p>
        </p:txBody>
      </p:sp>
      <p:sp>
        <p:nvSpPr>
          <p:cNvPr id="4" name="Slide Number Placeholder 3"/>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379073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9" y="273050"/>
            <a:ext cx="300909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981" y="273051"/>
            <a:ext cx="511308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19" y="1435101"/>
            <a:ext cx="3009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6" name="Footer Placeholder 5"/>
          <p:cNvSpPr>
            <a:spLocks noGrp="1"/>
          </p:cNvSpPr>
          <p:nvPr>
            <p:ph type="ftr" sz="quarter" idx="11"/>
          </p:nvPr>
        </p:nvSpPr>
        <p:spPr/>
        <p:txBody>
          <a:bodyPr/>
          <a:lstStyle/>
          <a:p>
            <a:pPr defTabSz="457200"/>
            <a:endParaRPr lang="en-US">
              <a:solidFill>
                <a:srgbClr val="26263A">
                  <a:tint val="75000"/>
                </a:srgbClr>
              </a:solidFill>
            </a:endParaRPr>
          </a:p>
        </p:txBody>
      </p:sp>
      <p:sp>
        <p:nvSpPr>
          <p:cNvPr id="7" name="Slide Number Placeholder 6"/>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337138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55" y="4800600"/>
            <a:ext cx="54878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6" name="Footer Placeholder 5"/>
          <p:cNvSpPr>
            <a:spLocks noGrp="1"/>
          </p:cNvSpPr>
          <p:nvPr>
            <p:ph type="ftr" sz="quarter" idx="11"/>
          </p:nvPr>
        </p:nvSpPr>
        <p:spPr/>
        <p:txBody>
          <a:bodyPr/>
          <a:lstStyle/>
          <a:p>
            <a:pPr defTabSz="457200"/>
            <a:endParaRPr lang="en-US">
              <a:solidFill>
                <a:srgbClr val="26263A">
                  <a:tint val="75000"/>
                </a:srgbClr>
              </a:solidFill>
            </a:endParaRPr>
          </a:p>
        </p:txBody>
      </p:sp>
      <p:sp>
        <p:nvSpPr>
          <p:cNvPr id="7" name="Slide Number Placeholder 6"/>
          <p:cNvSpPr>
            <a:spLocks noGrp="1"/>
          </p:cNvSpPr>
          <p:nvPr>
            <p:ph type="sldNum" sz="quarter" idx="12"/>
          </p:nvPr>
        </p:nvSpPr>
        <p:spPr/>
        <p:txBody>
          <a:body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1336788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319" y="274638"/>
            <a:ext cx="823174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319" y="1600201"/>
            <a:ext cx="823174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319" y="6356351"/>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BCAD085-E8A6-8845-BD4E-CB4CCA059FC4}" type="datetimeFigureOut">
              <a:rPr lang="en-US" smtClean="0">
                <a:solidFill>
                  <a:srgbClr val="26263A">
                    <a:tint val="75000"/>
                  </a:srgbClr>
                </a:solidFill>
              </a:rPr>
              <a:pPr defTabSz="457200"/>
              <a:t>6/21/2025</a:t>
            </a:fld>
            <a:endParaRPr lang="en-US">
              <a:solidFill>
                <a:srgbClr val="26263A">
                  <a:tint val="75000"/>
                </a:srgbClr>
              </a:solidFill>
            </a:endParaRPr>
          </a:p>
        </p:txBody>
      </p:sp>
      <p:sp>
        <p:nvSpPr>
          <p:cNvPr id="5" name="Footer Placeholder 4"/>
          <p:cNvSpPr>
            <a:spLocks noGrp="1"/>
          </p:cNvSpPr>
          <p:nvPr>
            <p:ph type="ftr" sz="quarter" idx="3"/>
          </p:nvPr>
        </p:nvSpPr>
        <p:spPr>
          <a:xfrm>
            <a:off x="3125014" y="6356351"/>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26263A">
                  <a:tint val="75000"/>
                </a:srgbClr>
              </a:solidFill>
            </a:endParaRPr>
          </a:p>
        </p:txBody>
      </p:sp>
      <p:sp>
        <p:nvSpPr>
          <p:cNvPr id="6" name="Slide Number Placeholder 5"/>
          <p:cNvSpPr>
            <a:spLocks noGrp="1"/>
          </p:cNvSpPr>
          <p:nvPr>
            <p:ph type="sldNum" sz="quarter" idx="4"/>
          </p:nvPr>
        </p:nvSpPr>
        <p:spPr>
          <a:xfrm>
            <a:off x="6554907" y="6356351"/>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srgbClr val="26263A">
                    <a:tint val="75000"/>
                  </a:srgbClr>
                </a:solidFill>
              </a:rPr>
              <a:pPr defTabSz="457200"/>
              <a:t>‹#›</a:t>
            </a:fld>
            <a:endParaRPr lang="en-US">
              <a:solidFill>
                <a:srgbClr val="26263A">
                  <a:tint val="75000"/>
                </a:srgbClr>
              </a:solidFill>
            </a:endParaRPr>
          </a:p>
        </p:txBody>
      </p:sp>
    </p:spTree>
    <p:extLst>
      <p:ext uri="{BB962C8B-B14F-4D97-AF65-F5344CB8AC3E}">
        <p14:creationId xmlns:p14="http://schemas.microsoft.com/office/powerpoint/2010/main" val="2406830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319" y="274638"/>
            <a:ext cx="823174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319" y="1600201"/>
            <a:ext cx="823174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319" y="6356351"/>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6/21/2025</a:t>
            </a:fld>
            <a:endParaRPr lang="en-US"/>
          </a:p>
        </p:txBody>
      </p:sp>
      <p:sp>
        <p:nvSpPr>
          <p:cNvPr id="5" name="Footer Placeholder 4"/>
          <p:cNvSpPr>
            <a:spLocks noGrp="1"/>
          </p:cNvSpPr>
          <p:nvPr>
            <p:ph type="ftr" sz="quarter" idx="3"/>
          </p:nvPr>
        </p:nvSpPr>
        <p:spPr>
          <a:xfrm>
            <a:off x="3125014" y="6356351"/>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4907" y="6356351"/>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8285021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111" y="0"/>
            <a:ext cx="121857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Calibri"/>
            </a:endParaRPr>
          </a:p>
        </p:txBody>
      </p:sp>
      <p:pic>
        <p:nvPicPr>
          <p:cNvPr id="3" name="Picture 2">
            <a:extLst>
              <a:ext uri="{FF2B5EF4-FFF2-40B4-BE49-F238E27FC236}">
                <a16:creationId xmlns:a16="http://schemas.microsoft.com/office/drawing/2014/main" id="{05954B28-DB12-A6AE-956B-DF973E7A5818}"/>
              </a:ext>
            </a:extLst>
          </p:cNvPr>
          <p:cNvPicPr>
            <a:picLocks noChangeAspect="1"/>
          </p:cNvPicPr>
          <p:nvPr/>
        </p:nvPicPr>
        <p:blipFill>
          <a:blip r:embed="rId3"/>
          <a:srcRect l="7080" r="4039" b="1"/>
          <a:stretch/>
        </p:blipFill>
        <p:spPr>
          <a:xfrm>
            <a:off x="1609" y="1282"/>
            <a:ext cx="12188805" cy="6856718"/>
          </a:xfrm>
          <a:prstGeom prst="rect">
            <a:avLst/>
          </a:prstGeom>
        </p:spPr>
      </p:pic>
    </p:spTree>
    <p:extLst>
      <p:ext uri="{BB962C8B-B14F-4D97-AF65-F5344CB8AC3E}">
        <p14:creationId xmlns:p14="http://schemas.microsoft.com/office/powerpoint/2010/main" val="22883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08B1F9C-D7CD-28B4-002F-03B9B953B5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2684CC-B30B-D4B5-196A-44BC77A5FAF2}"/>
              </a:ext>
            </a:extLst>
          </p:cNvPr>
          <p:cNvSpPr/>
          <p:nvPr/>
        </p:nvSpPr>
        <p:spPr>
          <a:xfrm>
            <a:off x="1588" y="0"/>
            <a:ext cx="12188952" cy="914400"/>
          </a:xfrm>
          <a:prstGeom prst="rect">
            <a:avLst/>
          </a:prstGeom>
          <a:solidFill>
            <a:srgbClr val="E65B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F963E4A1-D7AF-0B1A-7B84-877C0A864C9F}"/>
              </a:ext>
            </a:extLst>
          </p:cNvPr>
          <p:cNvSpPr txBox="1"/>
          <p:nvPr/>
        </p:nvSpPr>
        <p:spPr>
          <a:xfrm>
            <a:off x="915988" y="228601"/>
            <a:ext cx="6486071" cy="707886"/>
          </a:xfrm>
          <a:prstGeom prst="rect">
            <a:avLst/>
          </a:prstGeom>
          <a:noFill/>
        </p:spPr>
        <p:txBody>
          <a:bodyPr wrap="none">
            <a:spAutoFit/>
          </a:bodyPr>
          <a:lstStyle/>
          <a:p>
            <a:pPr defTabSz="457200"/>
            <a:r>
              <a:rPr lang="en-US" sz="4000" b="1" dirty="0">
                <a:solidFill>
                  <a:srgbClr val="FFFFFF"/>
                </a:solidFill>
                <a:latin typeface="Helvetica Neue"/>
              </a:rPr>
              <a:t>Pacific Southwest District</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1667A128-F1D9-7ED0-129F-85C7012D2010}"/>
              </a:ext>
            </a:extLst>
          </p:cNvPr>
          <p:cNvPicPr>
            <a:picLocks noChangeAspect="1"/>
          </p:cNvPicPr>
          <p:nvPr/>
        </p:nvPicPr>
        <p:blipFill>
          <a:blip r:embed="rId2">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4F6A5264-0417-DAC9-8B41-B0B5706C6F70}"/>
              </a:ext>
            </a:extLst>
          </p:cNvPr>
          <p:cNvSpPr txBox="1"/>
          <p:nvPr/>
        </p:nvSpPr>
        <p:spPr>
          <a:xfrm>
            <a:off x="645465" y="2616418"/>
            <a:ext cx="10974290" cy="2308324"/>
          </a:xfrm>
          <a:prstGeom prst="rect">
            <a:avLst/>
          </a:prstGeom>
          <a:noFill/>
        </p:spPr>
        <p:txBody>
          <a:bodyPr wrap="square">
            <a:spAutoFit/>
          </a:bodyPr>
          <a:lstStyle/>
          <a:p>
            <a:r>
              <a:rPr lang="en-US" sz="3600" b="1" dirty="0"/>
              <a:t> </a:t>
            </a:r>
            <a:r>
              <a:rPr lang="en-US" sz="3600" b="1" u="sng" dirty="0">
                <a:solidFill>
                  <a:srgbClr val="FF0000"/>
                </a:solidFill>
              </a:rPr>
              <a:t>Year</a:t>
            </a:r>
            <a:r>
              <a:rPr lang="en-US" sz="3600" b="1" dirty="0"/>
              <a:t>     </a:t>
            </a:r>
            <a:r>
              <a:rPr lang="en-US" sz="3600" b="1" u="sng" dirty="0"/>
              <a:t>0-50    50-99   100-199   200-499    500+</a:t>
            </a:r>
            <a:r>
              <a:rPr lang="en-US" sz="3600" b="1" dirty="0"/>
              <a:t>    </a:t>
            </a:r>
            <a:r>
              <a:rPr lang="en-US" sz="3600" b="1" u="sng" dirty="0">
                <a:solidFill>
                  <a:srgbClr val="FF0000"/>
                </a:solidFill>
              </a:rPr>
              <a:t>Total</a:t>
            </a:r>
          </a:p>
          <a:p>
            <a:r>
              <a:rPr lang="en-US" sz="3600" b="1" dirty="0">
                <a:solidFill>
                  <a:srgbClr val="FF0000"/>
                </a:solidFill>
              </a:rPr>
              <a:t>1973</a:t>
            </a:r>
            <a:r>
              <a:rPr lang="en-US" sz="3600" dirty="0"/>
              <a:t>      </a:t>
            </a:r>
            <a:r>
              <a:rPr lang="en-US" sz="3600" dirty="0">
                <a:highlight>
                  <a:srgbClr val="FFFF00"/>
                </a:highlight>
              </a:rPr>
              <a:t>12</a:t>
            </a:r>
            <a:r>
              <a:rPr lang="en-US" sz="3600" dirty="0"/>
              <a:t>	  49	         </a:t>
            </a:r>
            <a:r>
              <a:rPr lang="en-US" sz="3600" dirty="0">
                <a:highlight>
                  <a:srgbClr val="FFFF00"/>
                </a:highlight>
              </a:rPr>
              <a:t>66</a:t>
            </a:r>
            <a:r>
              <a:rPr lang="en-US" sz="3600" dirty="0"/>
              <a:t>	         </a:t>
            </a:r>
            <a:r>
              <a:rPr lang="en-US" sz="3600" dirty="0">
                <a:highlight>
                  <a:srgbClr val="FFFF00"/>
                </a:highlight>
              </a:rPr>
              <a:t>75</a:t>
            </a:r>
            <a:r>
              <a:rPr lang="en-US" sz="3600" dirty="0"/>
              <a:t>	       10        </a:t>
            </a:r>
            <a:r>
              <a:rPr lang="en-US" sz="3600" b="1" dirty="0">
                <a:solidFill>
                  <a:srgbClr val="FF0000"/>
                </a:solidFill>
              </a:rPr>
              <a:t>212</a:t>
            </a:r>
          </a:p>
          <a:p>
            <a:r>
              <a:rPr lang="en-US" sz="3600" b="1" dirty="0">
                <a:solidFill>
                  <a:srgbClr val="FF0000"/>
                </a:solidFill>
              </a:rPr>
              <a:t>1994</a:t>
            </a:r>
            <a:r>
              <a:rPr lang="en-US" sz="3600" dirty="0"/>
              <a:t>      </a:t>
            </a:r>
            <a:r>
              <a:rPr lang="en-US" sz="3600" dirty="0">
                <a:highlight>
                  <a:srgbClr val="FFFF00"/>
                </a:highlight>
              </a:rPr>
              <a:t>45</a:t>
            </a:r>
            <a:r>
              <a:rPr lang="en-US" sz="3600" dirty="0"/>
              <a:t>	  58	         </a:t>
            </a:r>
            <a:r>
              <a:rPr lang="en-US" sz="3600" dirty="0">
                <a:highlight>
                  <a:srgbClr val="FFFF00"/>
                </a:highlight>
              </a:rPr>
              <a:t>84</a:t>
            </a:r>
            <a:r>
              <a:rPr lang="en-US" sz="3600" dirty="0"/>
              <a:t>	         </a:t>
            </a:r>
            <a:r>
              <a:rPr lang="en-US" sz="3600" dirty="0">
                <a:highlight>
                  <a:srgbClr val="FFFF00"/>
                </a:highlight>
              </a:rPr>
              <a:t>59</a:t>
            </a:r>
            <a:r>
              <a:rPr lang="en-US" sz="3600" dirty="0"/>
              <a:t>	       11        </a:t>
            </a:r>
            <a:r>
              <a:rPr lang="en-US" sz="3600" b="1" dirty="0">
                <a:solidFill>
                  <a:srgbClr val="FF0000"/>
                </a:solidFill>
              </a:rPr>
              <a:t>257</a:t>
            </a:r>
          </a:p>
          <a:p>
            <a:r>
              <a:rPr lang="en-US" sz="3600" b="1" dirty="0">
                <a:solidFill>
                  <a:srgbClr val="FF0000"/>
                </a:solidFill>
              </a:rPr>
              <a:t>2023</a:t>
            </a:r>
            <a:r>
              <a:rPr lang="en-US" sz="3600" dirty="0"/>
              <a:t>    </a:t>
            </a:r>
            <a:r>
              <a:rPr lang="en-US" sz="3600" dirty="0">
                <a:highlight>
                  <a:srgbClr val="FFFF00"/>
                </a:highlight>
              </a:rPr>
              <a:t>118</a:t>
            </a:r>
            <a:r>
              <a:rPr lang="en-US" sz="3600" dirty="0"/>
              <a:t>	  73	         </a:t>
            </a:r>
            <a:r>
              <a:rPr lang="en-US" sz="3600" dirty="0">
                <a:highlight>
                  <a:srgbClr val="FFFF00"/>
                </a:highlight>
              </a:rPr>
              <a:t>38</a:t>
            </a:r>
            <a:r>
              <a:rPr lang="en-US" sz="3600" dirty="0"/>
              <a:t>	         </a:t>
            </a:r>
            <a:r>
              <a:rPr lang="en-US" sz="3600" dirty="0">
                <a:highlight>
                  <a:srgbClr val="FFFF00"/>
                </a:highlight>
              </a:rPr>
              <a:t>28</a:t>
            </a:r>
            <a:r>
              <a:rPr lang="en-US" sz="3600" dirty="0"/>
              <a:t>             6	  </a:t>
            </a:r>
            <a:r>
              <a:rPr lang="en-US" sz="3600" b="1" dirty="0">
                <a:solidFill>
                  <a:srgbClr val="FF0000"/>
                </a:solidFill>
              </a:rPr>
              <a:t>263</a:t>
            </a:r>
          </a:p>
        </p:txBody>
      </p:sp>
      <p:sp>
        <p:nvSpPr>
          <p:cNvPr id="6" name="TextBox 5">
            <a:extLst>
              <a:ext uri="{FF2B5EF4-FFF2-40B4-BE49-F238E27FC236}">
                <a16:creationId xmlns:a16="http://schemas.microsoft.com/office/drawing/2014/main" id="{CE49980E-2808-DA4D-F53A-DDC343EBEB6E}"/>
              </a:ext>
            </a:extLst>
          </p:cNvPr>
          <p:cNvSpPr txBox="1"/>
          <p:nvPr/>
        </p:nvSpPr>
        <p:spPr>
          <a:xfrm>
            <a:off x="1407317" y="1159569"/>
            <a:ext cx="9377363" cy="1200329"/>
          </a:xfrm>
          <a:prstGeom prst="rect">
            <a:avLst/>
          </a:prstGeom>
          <a:noFill/>
        </p:spPr>
        <p:txBody>
          <a:bodyPr wrap="square" rtlCol="0">
            <a:spAutoFit/>
          </a:bodyPr>
          <a:lstStyle/>
          <a:p>
            <a:pPr algn="ctr"/>
            <a:r>
              <a:rPr lang="en-US" sz="3600" b="1" dirty="0"/>
              <a:t>Attendance and Numbers of Congregations</a:t>
            </a:r>
          </a:p>
          <a:p>
            <a:pPr algn="ctr"/>
            <a:r>
              <a:rPr lang="en-US" sz="3600" b="1" dirty="0"/>
              <a:t>1973, 1994, 2023</a:t>
            </a:r>
          </a:p>
        </p:txBody>
      </p:sp>
      <p:cxnSp>
        <p:nvCxnSpPr>
          <p:cNvPr id="7" name="Straight Connector 6">
            <a:extLst>
              <a:ext uri="{FF2B5EF4-FFF2-40B4-BE49-F238E27FC236}">
                <a16:creationId xmlns:a16="http://schemas.microsoft.com/office/drawing/2014/main" id="{00302748-0A91-212A-1E69-AA47AC0BF0F5}"/>
              </a:ext>
            </a:extLst>
          </p:cNvPr>
          <p:cNvCxnSpPr>
            <a:cxnSpLocks/>
          </p:cNvCxnSpPr>
          <p:nvPr/>
        </p:nvCxnSpPr>
        <p:spPr>
          <a:xfrm>
            <a:off x="684310" y="2466975"/>
            <a:ext cx="10896600" cy="0"/>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89EB1A62-4598-7AD0-1CFE-0EBFC66B176D}"/>
              </a:ext>
            </a:extLst>
          </p:cNvPr>
          <p:cNvSpPr txBox="1"/>
          <p:nvPr/>
        </p:nvSpPr>
        <p:spPr>
          <a:xfrm>
            <a:off x="1866155" y="5057100"/>
            <a:ext cx="8532909" cy="1569660"/>
          </a:xfrm>
          <a:prstGeom prst="rect">
            <a:avLst/>
          </a:prstGeom>
          <a:noFill/>
        </p:spPr>
        <p:txBody>
          <a:bodyPr wrap="square" rtlCol="0">
            <a:spAutoFit/>
          </a:bodyPr>
          <a:lstStyle/>
          <a:p>
            <a:pPr algn="ctr"/>
            <a:r>
              <a:rPr lang="en-US" sz="3200" b="1" dirty="0"/>
              <a:t>73% of PSD Congregations worship under 100</a:t>
            </a:r>
          </a:p>
          <a:p>
            <a:pPr algn="ctr"/>
            <a:r>
              <a:rPr lang="en-US" sz="3200" b="1" dirty="0"/>
              <a:t>45% worship under 50</a:t>
            </a:r>
          </a:p>
          <a:p>
            <a:pPr algn="ctr"/>
            <a:r>
              <a:rPr lang="en-US" sz="3200" b="1" dirty="0"/>
              <a:t>7.7% did not report statistics</a:t>
            </a:r>
          </a:p>
        </p:txBody>
      </p:sp>
    </p:spTree>
    <p:extLst>
      <p:ext uri="{BB962C8B-B14F-4D97-AF65-F5344CB8AC3E}">
        <p14:creationId xmlns:p14="http://schemas.microsoft.com/office/powerpoint/2010/main" val="2958930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556783B-8F44-9C6C-B529-38F77A07795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A1AB7D-FDFE-ECF0-7419-C89D25345C01}"/>
              </a:ext>
            </a:extLst>
          </p:cNvPr>
          <p:cNvSpPr/>
          <p:nvPr/>
        </p:nvSpPr>
        <p:spPr>
          <a:xfrm>
            <a:off x="1588" y="0"/>
            <a:ext cx="12188952" cy="914400"/>
          </a:xfrm>
          <a:prstGeom prst="rect">
            <a:avLst/>
          </a:prstGeom>
          <a:solidFill>
            <a:srgbClr val="E65B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65376A54-0977-7534-5895-844B8024D180}"/>
              </a:ext>
            </a:extLst>
          </p:cNvPr>
          <p:cNvSpPr txBox="1"/>
          <p:nvPr/>
        </p:nvSpPr>
        <p:spPr>
          <a:xfrm>
            <a:off x="915988" y="228601"/>
            <a:ext cx="6486071" cy="707886"/>
          </a:xfrm>
          <a:prstGeom prst="rect">
            <a:avLst/>
          </a:prstGeom>
          <a:noFill/>
        </p:spPr>
        <p:txBody>
          <a:bodyPr wrap="none">
            <a:spAutoFit/>
          </a:bodyPr>
          <a:lstStyle/>
          <a:p>
            <a:pPr defTabSz="457200"/>
            <a:r>
              <a:rPr lang="en-US" sz="4000" b="1" dirty="0">
                <a:solidFill>
                  <a:srgbClr val="FFFFFF"/>
                </a:solidFill>
                <a:latin typeface="Helvetica Neue"/>
              </a:rPr>
              <a:t>Pacific Southwest District</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BADE3900-149A-C68C-059E-72ACB246B542}"/>
              </a:ext>
            </a:extLst>
          </p:cNvPr>
          <p:cNvPicPr>
            <a:picLocks noChangeAspect="1"/>
          </p:cNvPicPr>
          <p:nvPr/>
        </p:nvPicPr>
        <p:blipFill>
          <a:blip r:embed="rId2">
            <a:alphaModFix amt="45000"/>
          </a:blip>
          <a:stretch>
            <a:fillRect/>
          </a:stretch>
        </p:blipFill>
        <p:spPr>
          <a:xfrm>
            <a:off x="10793343" y="5678902"/>
            <a:ext cx="1308434" cy="1082842"/>
          </a:xfrm>
          <a:prstGeom prst="rect">
            <a:avLst/>
          </a:prstGeom>
        </p:spPr>
      </p:pic>
      <p:graphicFrame>
        <p:nvGraphicFramePr>
          <p:cNvPr id="4" name="Chart 3">
            <a:extLst>
              <a:ext uri="{FF2B5EF4-FFF2-40B4-BE49-F238E27FC236}">
                <a16:creationId xmlns:a16="http://schemas.microsoft.com/office/drawing/2014/main" id="{820FDF0E-DDD9-13E8-EBB8-09C9E13B31C7}"/>
              </a:ext>
            </a:extLst>
          </p:cNvPr>
          <p:cNvGraphicFramePr>
            <a:graphicFrameLocks/>
          </p:cNvGraphicFramePr>
          <p:nvPr>
            <p:extLst>
              <p:ext uri="{D42A27DB-BD31-4B8C-83A1-F6EECF244321}">
                <p14:modId xmlns:p14="http://schemas.microsoft.com/office/powerpoint/2010/main" val="2475569523"/>
              </p:ext>
            </p:extLst>
          </p:nvPr>
        </p:nvGraphicFramePr>
        <p:xfrm>
          <a:off x="186813" y="1143000"/>
          <a:ext cx="11818374" cy="56187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1664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79AB1BC-928D-4E77-F948-0888A0E565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B9A460-D0B3-00C8-3CBC-76FF7A3B84AC}"/>
              </a:ext>
            </a:extLst>
          </p:cNvPr>
          <p:cNvSpPr/>
          <p:nvPr/>
        </p:nvSpPr>
        <p:spPr>
          <a:xfrm>
            <a:off x="1588" y="0"/>
            <a:ext cx="12188952" cy="914400"/>
          </a:xfrm>
          <a:prstGeom prst="rect">
            <a:avLst/>
          </a:prstGeom>
          <a:solidFill>
            <a:srgbClr val="E65B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5ED6713F-400D-F4D3-135F-0F81C3CFFBA4}"/>
              </a:ext>
            </a:extLst>
          </p:cNvPr>
          <p:cNvSpPr txBox="1"/>
          <p:nvPr/>
        </p:nvSpPr>
        <p:spPr>
          <a:xfrm>
            <a:off x="915988" y="228601"/>
            <a:ext cx="8392041" cy="707886"/>
          </a:xfrm>
          <a:prstGeom prst="rect">
            <a:avLst/>
          </a:prstGeom>
          <a:noFill/>
        </p:spPr>
        <p:txBody>
          <a:bodyPr wrap="none">
            <a:spAutoFit/>
          </a:bodyPr>
          <a:lstStyle/>
          <a:p>
            <a:pPr defTabSz="457200"/>
            <a:r>
              <a:rPr lang="en-US" sz="4000" b="1" dirty="0">
                <a:solidFill>
                  <a:srgbClr val="FFFFFF"/>
                </a:solidFill>
                <a:latin typeface="Helvetica Neue"/>
              </a:rPr>
              <a:t>All Protestant Churches in the US</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4C23A35E-78CD-6408-69F1-1694FC3A9A63}"/>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30E83D3D-F842-1D75-4274-FA329843A7FE}"/>
              </a:ext>
            </a:extLst>
          </p:cNvPr>
          <p:cNvSpPr txBox="1"/>
          <p:nvPr/>
        </p:nvSpPr>
        <p:spPr>
          <a:xfrm>
            <a:off x="1280198" y="3890366"/>
            <a:ext cx="9438123" cy="3077766"/>
          </a:xfrm>
          <a:prstGeom prst="rect">
            <a:avLst/>
          </a:prstGeom>
          <a:noFill/>
        </p:spPr>
        <p:txBody>
          <a:bodyPr wrap="square" rtlCol="0">
            <a:spAutoFit/>
          </a:bodyPr>
          <a:lstStyle/>
          <a:p>
            <a:pPr lvl="0" algn="ctr"/>
            <a:r>
              <a:rPr lang="en-US" sz="3200" b="1" dirty="0"/>
              <a:t>Redefining “Sizes”</a:t>
            </a:r>
          </a:p>
          <a:p>
            <a:pPr lvl="5"/>
            <a:r>
              <a:rPr lang="en-US" sz="3600" dirty="0"/>
              <a:t>0 – 50		Small Churches</a:t>
            </a:r>
          </a:p>
          <a:p>
            <a:pPr lvl="5"/>
            <a:r>
              <a:rPr lang="en-US" sz="3600" dirty="0"/>
              <a:t>51 – 99		Mid-size Churches</a:t>
            </a:r>
          </a:p>
          <a:p>
            <a:pPr lvl="5"/>
            <a:r>
              <a:rPr lang="en-US" sz="3600" dirty="0"/>
              <a:t>100 – 249	Large Churches</a:t>
            </a:r>
          </a:p>
          <a:p>
            <a:pPr lvl="5"/>
            <a:r>
              <a:rPr lang="en-US" sz="3600" dirty="0"/>
              <a:t>250+		Larger Churches</a:t>
            </a:r>
          </a:p>
          <a:p>
            <a:r>
              <a:rPr lang="en-US" b="1" dirty="0"/>
              <a:t> </a:t>
            </a:r>
            <a:endParaRPr lang="en-US" dirty="0"/>
          </a:p>
        </p:txBody>
      </p:sp>
      <p:sp>
        <p:nvSpPr>
          <p:cNvPr id="6" name="TextBox 5">
            <a:extLst>
              <a:ext uri="{FF2B5EF4-FFF2-40B4-BE49-F238E27FC236}">
                <a16:creationId xmlns:a16="http://schemas.microsoft.com/office/drawing/2014/main" id="{4280000B-D1F6-A210-74A9-135B553DE214}"/>
              </a:ext>
            </a:extLst>
          </p:cNvPr>
          <p:cNvSpPr txBox="1"/>
          <p:nvPr/>
        </p:nvSpPr>
        <p:spPr>
          <a:xfrm>
            <a:off x="915988" y="1143001"/>
            <a:ext cx="9352805" cy="2308324"/>
          </a:xfrm>
          <a:prstGeom prst="rect">
            <a:avLst/>
          </a:prstGeom>
          <a:noFill/>
        </p:spPr>
        <p:txBody>
          <a:bodyPr wrap="square" rtlCol="0">
            <a:spAutoFit/>
          </a:bodyPr>
          <a:lstStyle/>
          <a:p>
            <a:pPr lvl="6"/>
            <a:r>
              <a:rPr lang="en-US" sz="3200" dirty="0"/>
              <a:t>	  </a:t>
            </a:r>
            <a:r>
              <a:rPr lang="en-US" sz="3600" dirty="0"/>
              <a:t>0 – 50	31%</a:t>
            </a:r>
          </a:p>
          <a:p>
            <a:pPr lvl="6"/>
            <a:r>
              <a:rPr lang="en-US" sz="3600" dirty="0"/>
              <a:t>	51 - 99 	37%</a:t>
            </a:r>
          </a:p>
          <a:p>
            <a:pPr lvl="6"/>
            <a:r>
              <a:rPr lang="en-US" sz="3600" dirty="0"/>
              <a:t>     100 - 249 	24%</a:t>
            </a:r>
          </a:p>
          <a:p>
            <a:pPr lvl="6"/>
            <a:r>
              <a:rPr lang="en-US" sz="3600" dirty="0"/>
              <a:t>	    250+ 	  8%</a:t>
            </a:r>
          </a:p>
        </p:txBody>
      </p:sp>
      <p:cxnSp>
        <p:nvCxnSpPr>
          <p:cNvPr id="7" name="Straight Connector 6">
            <a:extLst>
              <a:ext uri="{FF2B5EF4-FFF2-40B4-BE49-F238E27FC236}">
                <a16:creationId xmlns:a16="http://schemas.microsoft.com/office/drawing/2014/main" id="{794A6F68-9B8E-04AD-A339-E7ECBA5A73AC}"/>
              </a:ext>
            </a:extLst>
          </p:cNvPr>
          <p:cNvCxnSpPr>
            <a:cxnSpLocks/>
          </p:cNvCxnSpPr>
          <p:nvPr/>
        </p:nvCxnSpPr>
        <p:spPr>
          <a:xfrm>
            <a:off x="550960" y="3686175"/>
            <a:ext cx="10896600" cy="0"/>
          </a:xfrm>
          <a:prstGeom prst="line">
            <a:avLst/>
          </a:prstGeom>
          <a:ln w="508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636858A-60AB-913B-9F3F-23552D763B6F}"/>
              </a:ext>
            </a:extLst>
          </p:cNvPr>
          <p:cNvSpPr txBox="1"/>
          <p:nvPr/>
        </p:nvSpPr>
        <p:spPr>
          <a:xfrm>
            <a:off x="7473696" y="2848659"/>
            <a:ext cx="4132360" cy="646331"/>
          </a:xfrm>
          <a:prstGeom prst="rect">
            <a:avLst/>
          </a:prstGeom>
          <a:noFill/>
        </p:spPr>
        <p:txBody>
          <a:bodyPr wrap="square" rtlCol="0">
            <a:spAutoFit/>
          </a:bodyPr>
          <a:lstStyle/>
          <a:p>
            <a:pPr algn="r"/>
            <a:r>
              <a:rPr lang="en-US" b="1" dirty="0"/>
              <a:t>Thom S. Rainer, </a:t>
            </a:r>
            <a:r>
              <a:rPr lang="en-US" b="1" i="1" dirty="0"/>
              <a:t>What is a Large Church?</a:t>
            </a:r>
          </a:p>
          <a:p>
            <a:pPr algn="r"/>
            <a:r>
              <a:rPr lang="en-US" b="1" dirty="0"/>
              <a:t>Churchanswers.com/blog</a:t>
            </a:r>
          </a:p>
        </p:txBody>
      </p:sp>
    </p:spTree>
    <p:extLst>
      <p:ext uri="{BB962C8B-B14F-4D97-AF65-F5344CB8AC3E}">
        <p14:creationId xmlns:p14="http://schemas.microsoft.com/office/powerpoint/2010/main" val="82023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BABBD14-C670-E751-7FD9-CAE8BC8394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0F9E714-2648-08A8-F7AD-AB36971B74B9}"/>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CB3050E8-54B1-306C-DF67-E2243587E8B8}"/>
              </a:ext>
            </a:extLst>
          </p:cNvPr>
          <p:cNvSpPr txBox="1"/>
          <p:nvPr/>
        </p:nvSpPr>
        <p:spPr>
          <a:xfrm>
            <a:off x="950265" y="173013"/>
            <a:ext cx="5968301" cy="707886"/>
          </a:xfrm>
          <a:prstGeom prst="rect">
            <a:avLst/>
          </a:prstGeom>
          <a:noFill/>
        </p:spPr>
        <p:txBody>
          <a:bodyPr wrap="none">
            <a:spAutoFit/>
          </a:bodyPr>
          <a:lstStyle/>
          <a:p>
            <a:pPr defTabSz="457200"/>
            <a:r>
              <a:rPr lang="en-US" sz="4000" b="1" dirty="0">
                <a:solidFill>
                  <a:srgbClr val="FFFFFF"/>
                </a:solidFill>
                <a:latin typeface="Helvetica Neue"/>
              </a:rPr>
              <a:t>What is Our Response?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121675EE-8EE0-D15F-4C25-0ADCE002C59D}"/>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F5FA79D1-C2DD-7D6A-9360-FD5D7A7A1CD3}"/>
              </a:ext>
            </a:extLst>
          </p:cNvPr>
          <p:cNvSpPr txBox="1"/>
          <p:nvPr/>
        </p:nvSpPr>
        <p:spPr>
          <a:xfrm>
            <a:off x="706638" y="1367899"/>
            <a:ext cx="11188027" cy="5016758"/>
          </a:xfrm>
          <a:prstGeom prst="rect">
            <a:avLst/>
          </a:prstGeom>
          <a:noFill/>
        </p:spPr>
        <p:txBody>
          <a:bodyPr wrap="square" rtlCol="0">
            <a:spAutoFit/>
          </a:bodyPr>
          <a:lstStyle/>
          <a:p>
            <a:pPr marL="514350" indent="-514350">
              <a:buFont typeface="+mj-lt"/>
              <a:buAutoNum type="arabicPeriod"/>
            </a:pPr>
            <a:r>
              <a:rPr lang="en-US" sz="3200" dirty="0"/>
              <a:t>Doing nothing is not an option.</a:t>
            </a:r>
          </a:p>
          <a:p>
            <a:pPr marL="514350" indent="-514350">
              <a:buFont typeface="+mj-lt"/>
              <a:buAutoNum type="arabicPeriod"/>
            </a:pPr>
            <a:r>
              <a:rPr lang="en-US" sz="3200" dirty="0"/>
              <a:t>Abandoning Scripture and Confessions to be “more relevant” will never be an option.</a:t>
            </a:r>
          </a:p>
          <a:p>
            <a:pPr marL="514350" indent="-514350">
              <a:buFont typeface="+mj-lt"/>
              <a:buAutoNum type="arabicPeriod"/>
            </a:pPr>
            <a:r>
              <a:rPr lang="en-US" sz="3200" dirty="0"/>
              <a:t>Be careful not to make this merely about the survivability of declining churches. This is ultimately about a reduced capacity for the saving of souls. </a:t>
            </a:r>
          </a:p>
          <a:p>
            <a:pPr marL="514350" indent="-514350">
              <a:buFont typeface="+mj-lt"/>
              <a:buAutoNum type="arabicPeriod"/>
            </a:pPr>
            <a:r>
              <a:rPr lang="en-US" sz="3200" dirty="0"/>
              <a:t>A response is required.</a:t>
            </a:r>
          </a:p>
          <a:p>
            <a:pPr marL="971550" lvl="1" indent="-514350">
              <a:buFont typeface="Arial" panose="020B0604020202020204" pitchFamily="34" charset="0"/>
              <a:buChar char="•"/>
            </a:pPr>
            <a:r>
              <a:rPr lang="en-US" sz="3200" dirty="0"/>
              <a:t>“It takes all kinds of churches to reach all kinds of people.”</a:t>
            </a:r>
          </a:p>
          <a:p>
            <a:pPr marL="971550" lvl="1" indent="-514350">
              <a:buFont typeface="Arial" panose="020B0604020202020204" pitchFamily="34" charset="0"/>
              <a:buChar char="•"/>
            </a:pPr>
            <a:r>
              <a:rPr lang="en-US" sz="3200" dirty="0"/>
              <a:t>Smaller churches do incredible things.</a:t>
            </a:r>
          </a:p>
          <a:p>
            <a:pPr lvl="0"/>
            <a:endParaRPr lang="en-US" sz="3200" dirty="0"/>
          </a:p>
        </p:txBody>
      </p:sp>
    </p:spTree>
    <p:extLst>
      <p:ext uri="{BB962C8B-B14F-4D97-AF65-F5344CB8AC3E}">
        <p14:creationId xmlns:p14="http://schemas.microsoft.com/office/powerpoint/2010/main" val="268209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12EA116-1108-4DA8-1F9C-061CF960FD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494EB70-E540-D554-F070-A10C37C787EE}"/>
              </a:ext>
            </a:extLst>
          </p:cNvPr>
          <p:cNvSpPr/>
          <p:nvPr/>
        </p:nvSpPr>
        <p:spPr>
          <a:xfrm>
            <a:off x="1588" y="0"/>
            <a:ext cx="12188952" cy="914400"/>
          </a:xfrm>
          <a:prstGeom prst="rect">
            <a:avLst/>
          </a:prstGeom>
          <a:solidFill>
            <a:srgbClr val="E08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4" name="Rectangle 3">
            <a:extLst>
              <a:ext uri="{FF2B5EF4-FFF2-40B4-BE49-F238E27FC236}">
                <a16:creationId xmlns:a16="http://schemas.microsoft.com/office/drawing/2014/main" id="{4DBA78C5-1AF4-C3AF-E01D-DD98E0C5A77E}"/>
              </a:ext>
            </a:extLst>
          </p:cNvPr>
          <p:cNvSpPr/>
          <p:nvPr/>
        </p:nvSpPr>
        <p:spPr>
          <a:xfrm>
            <a:off x="682752" y="1371600"/>
            <a:ext cx="10748836" cy="5017008"/>
          </a:xfrm>
          <a:prstGeom prst="rect">
            <a:avLst/>
          </a:prstGeom>
          <a:solidFill>
            <a:schemeClr val="accent4">
              <a:alpha val="2708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pic>
        <p:nvPicPr>
          <p:cNvPr id="8" name="Picture 7">
            <a:extLst>
              <a:ext uri="{FF2B5EF4-FFF2-40B4-BE49-F238E27FC236}">
                <a16:creationId xmlns:a16="http://schemas.microsoft.com/office/drawing/2014/main" id="{5314AF5F-ADBA-77E0-5B1F-C80CBA10B7CE}"/>
              </a:ext>
            </a:extLst>
          </p:cNvPr>
          <p:cNvPicPr>
            <a:picLocks noChangeAspect="1"/>
          </p:cNvPicPr>
          <p:nvPr/>
        </p:nvPicPr>
        <p:blipFill>
          <a:blip r:embed="rId3"/>
          <a:srcRect t="18489"/>
          <a:stretch>
            <a:fillRect/>
          </a:stretch>
        </p:blipFill>
        <p:spPr>
          <a:xfrm>
            <a:off x="7547051" y="1592029"/>
            <a:ext cx="3679537" cy="4572000"/>
          </a:xfrm>
          <a:prstGeom prst="rect">
            <a:avLst/>
          </a:prstGeom>
        </p:spPr>
      </p:pic>
      <p:sp>
        <p:nvSpPr>
          <p:cNvPr id="9" name="TextBox 8">
            <a:extLst>
              <a:ext uri="{FF2B5EF4-FFF2-40B4-BE49-F238E27FC236}">
                <a16:creationId xmlns:a16="http://schemas.microsoft.com/office/drawing/2014/main" id="{6262C09D-9A87-F3D8-EC34-E82A2F6DC4BD}"/>
              </a:ext>
            </a:extLst>
          </p:cNvPr>
          <p:cNvSpPr txBox="1"/>
          <p:nvPr/>
        </p:nvSpPr>
        <p:spPr>
          <a:xfrm>
            <a:off x="1381851" y="1592029"/>
            <a:ext cx="6214624" cy="3600986"/>
          </a:xfrm>
          <a:prstGeom prst="rect">
            <a:avLst/>
          </a:prstGeom>
          <a:noFill/>
        </p:spPr>
        <p:txBody>
          <a:bodyPr wrap="square" rtlCol="0">
            <a:spAutoFit/>
          </a:bodyPr>
          <a:lstStyle/>
          <a:p>
            <a:r>
              <a:rPr lang="en-US" sz="4400" b="1" dirty="0"/>
              <a:t>PSD Small Church Conference</a:t>
            </a:r>
          </a:p>
          <a:p>
            <a:r>
              <a:rPr lang="en-US" sz="3200" b="1" dirty="0"/>
              <a:t>with Karl Vaters</a:t>
            </a:r>
          </a:p>
          <a:p>
            <a:endParaRPr lang="en-US" sz="2000" dirty="0"/>
          </a:p>
          <a:p>
            <a:r>
              <a:rPr lang="en-US" sz="3200" dirty="0"/>
              <a:t>		</a:t>
            </a:r>
            <a:r>
              <a:rPr lang="en-US" sz="2800" dirty="0"/>
              <a:t>4-hour video resource</a:t>
            </a:r>
          </a:p>
          <a:p>
            <a:r>
              <a:rPr lang="en-US" sz="2800" dirty="0"/>
              <a:t>		Divided into 4 segments </a:t>
            </a:r>
          </a:p>
          <a:p>
            <a:r>
              <a:rPr lang="en-US" sz="2800" dirty="0"/>
              <a:t>		Easy to use with your boards </a:t>
            </a:r>
          </a:p>
        </p:txBody>
      </p:sp>
      <p:pic>
        <p:nvPicPr>
          <p:cNvPr id="11" name="Picture 10">
            <a:extLst>
              <a:ext uri="{FF2B5EF4-FFF2-40B4-BE49-F238E27FC236}">
                <a16:creationId xmlns:a16="http://schemas.microsoft.com/office/drawing/2014/main" id="{7F66F125-2785-2CA6-50CB-8A0095FD9244}"/>
              </a:ext>
            </a:extLst>
          </p:cNvPr>
          <p:cNvPicPr>
            <a:picLocks noChangeAspect="1"/>
          </p:cNvPicPr>
          <p:nvPr/>
        </p:nvPicPr>
        <p:blipFill>
          <a:blip r:embed="rId4"/>
          <a:stretch>
            <a:fillRect/>
          </a:stretch>
        </p:blipFill>
        <p:spPr>
          <a:xfrm>
            <a:off x="825225" y="3657600"/>
            <a:ext cx="2285999" cy="2414016"/>
          </a:xfrm>
          <a:prstGeom prst="rect">
            <a:avLst/>
          </a:prstGeom>
        </p:spPr>
      </p:pic>
      <p:sp>
        <p:nvSpPr>
          <p:cNvPr id="12" name="TextBox 11">
            <a:extLst>
              <a:ext uri="{FF2B5EF4-FFF2-40B4-BE49-F238E27FC236}">
                <a16:creationId xmlns:a16="http://schemas.microsoft.com/office/drawing/2014/main" id="{D0FB1CB5-5596-52A3-829A-AB147FD38D5C}"/>
              </a:ext>
            </a:extLst>
          </p:cNvPr>
          <p:cNvSpPr txBox="1"/>
          <p:nvPr/>
        </p:nvSpPr>
        <p:spPr>
          <a:xfrm>
            <a:off x="3254608" y="5193015"/>
            <a:ext cx="4149059" cy="369332"/>
          </a:xfrm>
          <a:prstGeom prst="rect">
            <a:avLst/>
          </a:prstGeom>
          <a:noFill/>
        </p:spPr>
        <p:txBody>
          <a:bodyPr wrap="square" rtlCol="0">
            <a:spAutoFit/>
          </a:bodyPr>
          <a:lstStyle/>
          <a:p>
            <a:pPr algn="ctr"/>
            <a:r>
              <a:rPr lang="en-US" dirty="0"/>
              <a:t>https://www.psd-lcms.org/psd-videos</a:t>
            </a:r>
          </a:p>
        </p:txBody>
      </p:sp>
      <p:sp>
        <p:nvSpPr>
          <p:cNvPr id="3" name="TextBox 2">
            <a:extLst>
              <a:ext uri="{FF2B5EF4-FFF2-40B4-BE49-F238E27FC236}">
                <a16:creationId xmlns:a16="http://schemas.microsoft.com/office/drawing/2014/main" id="{F7A93F81-3AAD-5E19-1CF4-8CBD3A90CAC8}"/>
              </a:ext>
            </a:extLst>
          </p:cNvPr>
          <p:cNvSpPr txBox="1"/>
          <p:nvPr/>
        </p:nvSpPr>
        <p:spPr>
          <a:xfrm>
            <a:off x="512064" y="107224"/>
            <a:ext cx="5693664" cy="769441"/>
          </a:xfrm>
          <a:prstGeom prst="rect">
            <a:avLst/>
          </a:prstGeom>
          <a:noFill/>
        </p:spPr>
        <p:txBody>
          <a:bodyPr wrap="square" rtlCol="0">
            <a:spAutoFit/>
          </a:bodyPr>
          <a:lstStyle/>
          <a:p>
            <a:r>
              <a:rPr lang="en-US" sz="4400" b="1" dirty="0">
                <a:solidFill>
                  <a:schemeClr val="bg1"/>
                </a:solidFill>
              </a:rPr>
              <a:t> Where To Start?</a:t>
            </a:r>
          </a:p>
        </p:txBody>
      </p:sp>
    </p:spTree>
    <p:extLst>
      <p:ext uri="{BB962C8B-B14F-4D97-AF65-F5344CB8AC3E}">
        <p14:creationId xmlns:p14="http://schemas.microsoft.com/office/powerpoint/2010/main" val="3413892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1AF6571-1A01-0FF2-522F-93145009949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BA801B-C87E-4B42-01F3-11AE9922D5B6}"/>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BC353641-722B-1332-8BCB-83D34FEFB3DB}"/>
              </a:ext>
            </a:extLst>
          </p:cNvPr>
          <p:cNvSpPr txBox="1"/>
          <p:nvPr/>
        </p:nvSpPr>
        <p:spPr>
          <a:xfrm>
            <a:off x="950265" y="173013"/>
            <a:ext cx="5968301" cy="707886"/>
          </a:xfrm>
          <a:prstGeom prst="rect">
            <a:avLst/>
          </a:prstGeom>
          <a:noFill/>
        </p:spPr>
        <p:txBody>
          <a:bodyPr wrap="none">
            <a:spAutoFit/>
          </a:bodyPr>
          <a:lstStyle/>
          <a:p>
            <a:pPr defTabSz="457200"/>
            <a:r>
              <a:rPr lang="en-US" sz="4000" b="1" dirty="0">
                <a:solidFill>
                  <a:srgbClr val="FFFFFF"/>
                </a:solidFill>
                <a:latin typeface="Helvetica Neue"/>
              </a:rPr>
              <a:t>What is Our Response?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5F921B67-CEE5-F95A-46C4-F050880D6B59}"/>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387D2B8F-48B0-512D-D2A7-36CC3DE9D478}"/>
              </a:ext>
            </a:extLst>
          </p:cNvPr>
          <p:cNvSpPr txBox="1"/>
          <p:nvPr/>
        </p:nvSpPr>
        <p:spPr>
          <a:xfrm>
            <a:off x="706638" y="1367899"/>
            <a:ext cx="11188027" cy="5509200"/>
          </a:xfrm>
          <a:prstGeom prst="rect">
            <a:avLst/>
          </a:prstGeom>
          <a:noFill/>
        </p:spPr>
        <p:txBody>
          <a:bodyPr wrap="square" rtlCol="0">
            <a:spAutoFit/>
          </a:bodyPr>
          <a:lstStyle/>
          <a:p>
            <a:pPr marL="514350" indent="-514350">
              <a:buFont typeface="+mj-lt"/>
              <a:buAutoNum type="arabicPeriod"/>
            </a:pPr>
            <a:r>
              <a:rPr lang="en-US" sz="3200" dirty="0"/>
              <a:t>Doing nothing is not an option.</a:t>
            </a:r>
          </a:p>
          <a:p>
            <a:pPr marL="514350" indent="-514350">
              <a:buFont typeface="+mj-lt"/>
              <a:buAutoNum type="arabicPeriod"/>
            </a:pPr>
            <a:r>
              <a:rPr lang="en-US" sz="3200" dirty="0"/>
              <a:t>Abandoning Scripture and Confessions to be “more relevant” will never be an option.</a:t>
            </a:r>
          </a:p>
          <a:p>
            <a:pPr marL="514350" indent="-514350">
              <a:buFont typeface="+mj-lt"/>
              <a:buAutoNum type="arabicPeriod"/>
            </a:pPr>
            <a:r>
              <a:rPr lang="en-US" sz="3200" dirty="0"/>
              <a:t>Be careful not to make this merely about the survivability of declining churches. This is ultimately about a reduced capacity for the saving of souls. </a:t>
            </a:r>
          </a:p>
          <a:p>
            <a:pPr marL="514350" indent="-514350">
              <a:buFont typeface="+mj-lt"/>
              <a:buAutoNum type="arabicPeriod"/>
            </a:pPr>
            <a:r>
              <a:rPr lang="en-US" sz="3200" dirty="0"/>
              <a:t>A response is required.</a:t>
            </a:r>
          </a:p>
          <a:p>
            <a:pPr marL="971550" lvl="1" indent="-514350">
              <a:buFont typeface="Arial" panose="020B0604020202020204" pitchFamily="34" charset="0"/>
              <a:buChar char="•"/>
            </a:pPr>
            <a:r>
              <a:rPr lang="en-US" sz="3200" dirty="0"/>
              <a:t>“It takes all kinds of churches to reach all kinds of people.”</a:t>
            </a:r>
          </a:p>
          <a:p>
            <a:pPr marL="971550" lvl="1" indent="-514350">
              <a:buFont typeface="Arial" panose="020B0604020202020204" pitchFamily="34" charset="0"/>
              <a:buChar char="•"/>
            </a:pPr>
            <a:r>
              <a:rPr lang="en-US" sz="3200" dirty="0"/>
              <a:t>Smaller churches do incredible things.</a:t>
            </a:r>
          </a:p>
          <a:p>
            <a:pPr marL="971550" lvl="1" indent="-514350">
              <a:buFont typeface="Arial" panose="020B0604020202020204" pitchFamily="34" charset="0"/>
              <a:buChar char="•"/>
            </a:pPr>
            <a:r>
              <a:rPr lang="en-US" sz="3200" dirty="0">
                <a:solidFill>
                  <a:srgbClr val="26263A"/>
                </a:solidFill>
              </a:rPr>
              <a:t>Churches will “partner” or they will die.</a:t>
            </a:r>
          </a:p>
          <a:p>
            <a:pPr lvl="0"/>
            <a:endParaRPr lang="en-US" sz="3200" dirty="0"/>
          </a:p>
        </p:txBody>
      </p:sp>
    </p:spTree>
    <p:extLst>
      <p:ext uri="{BB962C8B-B14F-4D97-AF65-F5344CB8AC3E}">
        <p14:creationId xmlns:p14="http://schemas.microsoft.com/office/powerpoint/2010/main" val="2087269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005332D-024A-D3DA-8DCC-D461AA5E1B6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75EE97A-E789-8D00-D898-7F71A4710E76}"/>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5FD7DFE0-F2DE-AAE0-95EE-CE56067304C8}"/>
              </a:ext>
            </a:extLst>
          </p:cNvPr>
          <p:cNvSpPr txBox="1"/>
          <p:nvPr/>
        </p:nvSpPr>
        <p:spPr>
          <a:xfrm>
            <a:off x="950265" y="173013"/>
            <a:ext cx="5968301" cy="707886"/>
          </a:xfrm>
          <a:prstGeom prst="rect">
            <a:avLst/>
          </a:prstGeom>
          <a:noFill/>
        </p:spPr>
        <p:txBody>
          <a:bodyPr wrap="none">
            <a:spAutoFit/>
          </a:bodyPr>
          <a:lstStyle/>
          <a:p>
            <a:pPr defTabSz="457200"/>
            <a:r>
              <a:rPr lang="en-US" sz="4000" b="1" dirty="0">
                <a:solidFill>
                  <a:srgbClr val="FFFFFF"/>
                </a:solidFill>
                <a:latin typeface="Helvetica Neue"/>
              </a:rPr>
              <a:t>What is Our Response?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9B92AB8A-A446-C793-B394-8DCCF635A2F9}"/>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E83238BE-6EC4-286F-E6DD-B892C4957723}"/>
              </a:ext>
            </a:extLst>
          </p:cNvPr>
          <p:cNvSpPr txBox="1"/>
          <p:nvPr/>
        </p:nvSpPr>
        <p:spPr>
          <a:xfrm>
            <a:off x="432072" y="1385852"/>
            <a:ext cx="11327855" cy="2062103"/>
          </a:xfrm>
          <a:prstGeom prst="rect">
            <a:avLst/>
          </a:prstGeom>
          <a:noFill/>
        </p:spPr>
        <p:txBody>
          <a:bodyPr wrap="square" rtlCol="0">
            <a:spAutoFit/>
          </a:bodyPr>
          <a:lstStyle/>
          <a:p>
            <a:pPr marL="971550" lvl="1" indent="-514350">
              <a:buFont typeface="Arial" panose="020B0604020202020204" pitchFamily="34" charset="0"/>
              <a:buChar char="•"/>
            </a:pPr>
            <a:r>
              <a:rPr lang="en-US" sz="3200" dirty="0">
                <a:solidFill>
                  <a:srgbClr val="26263A"/>
                </a:solidFill>
              </a:rPr>
              <a:t>Mid-size - Larger Churches will not isolate. They will lead the way in developing mission societies, church planting, and partnering with smaller congregations. </a:t>
            </a:r>
          </a:p>
          <a:p>
            <a:pPr marL="971550" lvl="1" indent="-514350">
              <a:buFont typeface="Arial" panose="020B0604020202020204" pitchFamily="34" charset="0"/>
              <a:buChar char="•"/>
            </a:pPr>
            <a:r>
              <a:rPr lang="en-US" sz="3200" dirty="0">
                <a:solidFill>
                  <a:srgbClr val="26263A"/>
                </a:solidFill>
              </a:rPr>
              <a:t>A greater sense of responsibility to one another.</a:t>
            </a:r>
          </a:p>
        </p:txBody>
      </p:sp>
    </p:spTree>
    <p:extLst>
      <p:ext uri="{BB962C8B-B14F-4D97-AF65-F5344CB8AC3E}">
        <p14:creationId xmlns:p14="http://schemas.microsoft.com/office/powerpoint/2010/main" val="30928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3048" y="0"/>
            <a:ext cx="12188952" cy="914400"/>
          </a:xfrm>
          <a:prstGeom prst="rect">
            <a:avLst/>
          </a:prstGeom>
          <a:solidFill>
            <a:srgbClr val="E08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a:ea typeface="+mn-ea"/>
                <a:cs typeface="+mn-cs"/>
              </a:rPr>
              <a:t>      Where To Start?</a:t>
            </a:r>
          </a:p>
        </p:txBody>
      </p:sp>
      <p:sp>
        <p:nvSpPr>
          <p:cNvPr id="4" name="Rectangle 3"/>
          <p:cNvSpPr/>
          <p:nvPr/>
        </p:nvSpPr>
        <p:spPr>
          <a:xfrm>
            <a:off x="670559" y="1371600"/>
            <a:ext cx="10407461" cy="5004816"/>
          </a:xfrm>
          <a:prstGeom prst="rect">
            <a:avLst/>
          </a:prstGeom>
          <a:solidFill>
            <a:schemeClr val="accent4">
              <a:alpha val="2708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9" name="TextBox 8">
            <a:extLst>
              <a:ext uri="{FF2B5EF4-FFF2-40B4-BE49-F238E27FC236}">
                <a16:creationId xmlns:a16="http://schemas.microsoft.com/office/drawing/2014/main" id="{A11417F9-A112-2387-1082-1CF11BC30A60}"/>
              </a:ext>
            </a:extLst>
          </p:cNvPr>
          <p:cNvSpPr txBox="1"/>
          <p:nvPr/>
        </p:nvSpPr>
        <p:spPr>
          <a:xfrm>
            <a:off x="898704" y="2504402"/>
            <a:ext cx="6214624" cy="2800767"/>
          </a:xfrm>
          <a:prstGeom prst="rect">
            <a:avLst/>
          </a:prstGeom>
          <a:noFill/>
        </p:spPr>
        <p:txBody>
          <a:bodyPr wrap="square" rtlCol="0">
            <a:spAutoFit/>
          </a:bodyPr>
          <a:lstStyle/>
          <a:p>
            <a:pPr algn="ctr"/>
            <a:r>
              <a:rPr lang="en-US" sz="4400" b="1" dirty="0"/>
              <a:t>Better Together – Making Church Mergers Work</a:t>
            </a:r>
          </a:p>
          <a:p>
            <a:endParaRPr lang="en-US" sz="2000" dirty="0"/>
          </a:p>
          <a:p>
            <a:r>
              <a:rPr lang="en-US" sz="3200" dirty="0"/>
              <a:t>		</a:t>
            </a:r>
          </a:p>
          <a:p>
            <a:pPr algn="ctr"/>
            <a:r>
              <a:rPr lang="en-US" sz="3600" dirty="0"/>
              <a:t>Jim Tomberlin and Warren Bird</a:t>
            </a:r>
            <a:endParaRPr lang="en-US" sz="3200" dirty="0"/>
          </a:p>
        </p:txBody>
      </p:sp>
      <p:pic>
        <p:nvPicPr>
          <p:cNvPr id="13" name="Picture 12">
            <a:extLst>
              <a:ext uri="{FF2B5EF4-FFF2-40B4-BE49-F238E27FC236}">
                <a16:creationId xmlns:a16="http://schemas.microsoft.com/office/drawing/2014/main" id="{76F60913-67E0-FE1F-833D-B0B11ADB67FC}"/>
              </a:ext>
            </a:extLst>
          </p:cNvPr>
          <p:cNvPicPr>
            <a:picLocks noChangeAspect="1"/>
          </p:cNvPicPr>
          <p:nvPr/>
        </p:nvPicPr>
        <p:blipFill>
          <a:blip r:embed="rId3"/>
          <a:srcRect t="14089" b="6089"/>
          <a:stretch>
            <a:fillRect/>
          </a:stretch>
        </p:blipFill>
        <p:spPr>
          <a:xfrm>
            <a:off x="7341473" y="1371600"/>
            <a:ext cx="4179968" cy="500481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4BA0E9D-F6D7-D254-9383-127FBDA3EB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D325BB-AD23-F995-A700-2EEE49204E4D}"/>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721E25D4-B4CE-E75C-BF1A-E9CF84ACDEF2}"/>
              </a:ext>
            </a:extLst>
          </p:cNvPr>
          <p:cNvSpPr txBox="1"/>
          <p:nvPr/>
        </p:nvSpPr>
        <p:spPr>
          <a:xfrm>
            <a:off x="950265" y="173013"/>
            <a:ext cx="5968301" cy="707886"/>
          </a:xfrm>
          <a:prstGeom prst="rect">
            <a:avLst/>
          </a:prstGeom>
          <a:noFill/>
        </p:spPr>
        <p:txBody>
          <a:bodyPr wrap="none">
            <a:spAutoFit/>
          </a:bodyPr>
          <a:lstStyle/>
          <a:p>
            <a:pPr defTabSz="457200"/>
            <a:r>
              <a:rPr lang="en-US" sz="4000" b="1" dirty="0">
                <a:solidFill>
                  <a:srgbClr val="FFFFFF"/>
                </a:solidFill>
                <a:latin typeface="Helvetica Neue"/>
              </a:rPr>
              <a:t>What is Our Response?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2C4966FD-BCFF-403E-EC12-FC61D6F33F16}"/>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28EAE2CC-DFF1-F135-AF0E-141D074170AF}"/>
              </a:ext>
            </a:extLst>
          </p:cNvPr>
          <p:cNvSpPr txBox="1"/>
          <p:nvPr/>
        </p:nvSpPr>
        <p:spPr>
          <a:xfrm>
            <a:off x="432072" y="1385852"/>
            <a:ext cx="11327855" cy="4031873"/>
          </a:xfrm>
          <a:prstGeom prst="rect">
            <a:avLst/>
          </a:prstGeom>
          <a:noFill/>
        </p:spPr>
        <p:txBody>
          <a:bodyPr wrap="square" rtlCol="0">
            <a:spAutoFit/>
          </a:bodyPr>
          <a:lstStyle/>
          <a:p>
            <a:pPr marL="971550" lvl="1" indent="-514350">
              <a:buFont typeface="Arial" panose="020B0604020202020204" pitchFamily="34" charset="0"/>
              <a:buChar char="•"/>
            </a:pPr>
            <a:r>
              <a:rPr lang="en-US" sz="3200" dirty="0">
                <a:solidFill>
                  <a:srgbClr val="26263A"/>
                </a:solidFill>
              </a:rPr>
              <a:t>Mid-size - Larger Churches will not isolate. They will lead the way in developing mission societies, church planting, and partnering with smaller congregations. </a:t>
            </a:r>
          </a:p>
          <a:p>
            <a:pPr marL="971550" lvl="1" indent="-514350">
              <a:buFont typeface="Arial" panose="020B0604020202020204" pitchFamily="34" charset="0"/>
              <a:buChar char="•"/>
            </a:pPr>
            <a:r>
              <a:rPr lang="en-US" sz="3200" dirty="0">
                <a:solidFill>
                  <a:srgbClr val="26263A"/>
                </a:solidFill>
              </a:rPr>
              <a:t>A greater sense of responsibility to one another.</a:t>
            </a:r>
          </a:p>
          <a:p>
            <a:pPr marL="971550" lvl="1" indent="-514350">
              <a:buFont typeface="Arial" panose="020B0604020202020204" pitchFamily="34" charset="0"/>
              <a:buChar char="•"/>
            </a:pPr>
            <a:r>
              <a:rPr lang="en-US" sz="3200" dirty="0">
                <a:solidFill>
                  <a:srgbClr val="26263A"/>
                </a:solidFill>
              </a:rPr>
              <a:t>Idolatry, self-righteousness, and grudges must be challenged.</a:t>
            </a:r>
          </a:p>
          <a:p>
            <a:pPr marL="971550" lvl="1" indent="-514350">
              <a:buFont typeface="Arial" panose="020B0604020202020204" pitchFamily="34" charset="0"/>
              <a:buChar char="•"/>
            </a:pPr>
            <a:r>
              <a:rPr lang="en-US" sz="3200" dirty="0"/>
              <a:t>Assist call committees as they look for a “different type” of pastor. “One-size-fits-all” seldom works.</a:t>
            </a:r>
          </a:p>
          <a:p>
            <a:pPr marL="971550" lvl="1" indent="-514350">
              <a:buFont typeface="Arial" panose="020B0604020202020204" pitchFamily="34" charset="0"/>
              <a:buChar char="•"/>
            </a:pPr>
            <a:r>
              <a:rPr lang="en-US" sz="3200" dirty="0"/>
              <a:t>Bi-vocational and Co-vocational pastors will be common.</a:t>
            </a:r>
          </a:p>
        </p:txBody>
      </p:sp>
    </p:spTree>
    <p:extLst>
      <p:ext uri="{BB962C8B-B14F-4D97-AF65-F5344CB8AC3E}">
        <p14:creationId xmlns:p14="http://schemas.microsoft.com/office/powerpoint/2010/main" val="71442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3901430-E5AC-2B5B-D212-B06252015DE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DB97ACC-3465-B08D-1E81-F7E054D626D4}"/>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407355BD-EEF2-F46B-C12C-26B2712B8D78}"/>
              </a:ext>
            </a:extLst>
          </p:cNvPr>
          <p:cNvSpPr txBox="1"/>
          <p:nvPr/>
        </p:nvSpPr>
        <p:spPr>
          <a:xfrm>
            <a:off x="950265" y="173013"/>
            <a:ext cx="5968301" cy="707886"/>
          </a:xfrm>
          <a:prstGeom prst="rect">
            <a:avLst/>
          </a:prstGeom>
          <a:noFill/>
        </p:spPr>
        <p:txBody>
          <a:bodyPr wrap="none">
            <a:spAutoFit/>
          </a:bodyPr>
          <a:lstStyle/>
          <a:p>
            <a:pPr defTabSz="457200"/>
            <a:r>
              <a:rPr lang="en-US" sz="4000" b="1" dirty="0">
                <a:solidFill>
                  <a:srgbClr val="FFFFFF"/>
                </a:solidFill>
                <a:latin typeface="Helvetica Neue"/>
              </a:rPr>
              <a:t>What is Our Response?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D3C68699-24DB-48BF-6533-0E8F240EC4EB}"/>
              </a:ext>
            </a:extLst>
          </p:cNvPr>
          <p:cNvPicPr>
            <a:picLocks noChangeAspect="1"/>
          </p:cNvPicPr>
          <p:nvPr/>
        </p:nvPicPr>
        <p:blipFill>
          <a:blip r:embed="rId2">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5C2C2A50-8DCD-DE20-F93F-7C587D635254}"/>
              </a:ext>
            </a:extLst>
          </p:cNvPr>
          <p:cNvSpPr txBox="1"/>
          <p:nvPr/>
        </p:nvSpPr>
        <p:spPr>
          <a:xfrm>
            <a:off x="594397" y="1203565"/>
            <a:ext cx="11188027" cy="4832092"/>
          </a:xfrm>
          <a:prstGeom prst="rect">
            <a:avLst/>
          </a:prstGeom>
          <a:noFill/>
        </p:spPr>
        <p:txBody>
          <a:bodyPr wrap="square" rtlCol="0">
            <a:spAutoFit/>
          </a:bodyPr>
          <a:lstStyle/>
          <a:p>
            <a:pPr lvl="0"/>
            <a:r>
              <a:rPr lang="en-US" sz="3200" b="1" dirty="0"/>
              <a:t>BI-VOCATIONAL AND CO-VOCATIONAL PASTORS</a:t>
            </a:r>
          </a:p>
          <a:p>
            <a:pPr lvl="0"/>
            <a:endParaRPr lang="en-US" sz="2000" dirty="0"/>
          </a:p>
          <a:p>
            <a:pPr marL="457200" lvl="0" indent="-457200">
              <a:buFont typeface="Arial" panose="020B0604020202020204" pitchFamily="34" charset="0"/>
              <a:buChar char="•"/>
            </a:pPr>
            <a:r>
              <a:rPr lang="en-US" sz="3200" dirty="0"/>
              <a:t>A </a:t>
            </a:r>
            <a:r>
              <a:rPr lang="en-US" sz="3200" b="1" dirty="0"/>
              <a:t>bi-vocational</a:t>
            </a:r>
            <a:r>
              <a:rPr lang="en-US" sz="3200" dirty="0"/>
              <a:t> pastor's primary focus is on the church, with the marketplace job serving to supplement their income until the church can fully support them.</a:t>
            </a:r>
          </a:p>
          <a:p>
            <a:pPr lvl="0"/>
            <a:r>
              <a:rPr lang="en-US" sz="3200" dirty="0"/>
              <a:t> </a:t>
            </a:r>
          </a:p>
          <a:p>
            <a:pPr marL="457200" lvl="0" indent="-457200">
              <a:buFont typeface="Arial" panose="020B0604020202020204" pitchFamily="34" charset="0"/>
              <a:buChar char="•"/>
            </a:pPr>
            <a:r>
              <a:rPr lang="en-US" sz="3200" dirty="0"/>
              <a:t>A </a:t>
            </a:r>
            <a:r>
              <a:rPr lang="en-US" sz="3200" b="1" dirty="0"/>
              <a:t>co-vocational</a:t>
            </a:r>
            <a:r>
              <a:rPr lang="en-US" sz="3200" dirty="0"/>
              <a:t> pastor has a primary calling in the marketplace and intentionally integrates their secular work with their ministry, without the expectation or desire to transition to full-time pastoral ministry.</a:t>
            </a:r>
          </a:p>
        </p:txBody>
      </p:sp>
    </p:spTree>
    <p:extLst>
      <p:ext uri="{BB962C8B-B14F-4D97-AF65-F5344CB8AC3E}">
        <p14:creationId xmlns:p14="http://schemas.microsoft.com/office/powerpoint/2010/main" val="323083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5B4D"/>
        </a:solidFill>
        <a:effectLst/>
      </p:bgPr>
    </p:bg>
    <p:spTree>
      <p:nvGrpSpPr>
        <p:cNvPr id="1" name=""/>
        <p:cNvGrpSpPr/>
        <p:nvPr/>
      </p:nvGrpSpPr>
      <p:grpSpPr>
        <a:xfrm>
          <a:off x="0" y="0"/>
          <a:ext cx="0" cy="0"/>
          <a:chOff x="0" y="0"/>
          <a:chExt cx="0" cy="0"/>
        </a:xfrm>
      </p:grpSpPr>
      <p:sp>
        <p:nvSpPr>
          <p:cNvPr id="2" name="TextBox 1"/>
          <p:cNvSpPr txBox="1"/>
          <p:nvPr/>
        </p:nvSpPr>
        <p:spPr>
          <a:xfrm>
            <a:off x="915989" y="2743201"/>
            <a:ext cx="9860713" cy="1015663"/>
          </a:xfrm>
          <a:prstGeom prst="rect">
            <a:avLst/>
          </a:prstGeom>
          <a:noFill/>
        </p:spPr>
        <p:txBody>
          <a:bodyPr wrap="none">
            <a:spAutoFit/>
          </a:bodyPr>
          <a:lstStyle/>
          <a:p>
            <a:pPr defTabSz="457200"/>
            <a:r>
              <a:rPr lang="en-US" sz="6000" b="1" dirty="0">
                <a:solidFill>
                  <a:srgbClr val="FFFFFF"/>
                </a:solidFill>
                <a:latin typeface="Helvetica Neue"/>
              </a:rPr>
              <a:t>District President’s Report</a:t>
            </a:r>
            <a:endParaRPr sz="6000" b="1" dirty="0">
              <a:solidFill>
                <a:srgbClr val="FFFFFF"/>
              </a:solidFill>
              <a:latin typeface="Helvetica Neue"/>
            </a:endParaRPr>
          </a:p>
        </p:txBody>
      </p:sp>
      <p:sp>
        <p:nvSpPr>
          <p:cNvPr id="3" name="TextBox 2">
            <a:extLst>
              <a:ext uri="{FF2B5EF4-FFF2-40B4-BE49-F238E27FC236}">
                <a16:creationId xmlns:a16="http://schemas.microsoft.com/office/drawing/2014/main" id="{E3C18600-25EF-FC82-14C9-3FD2C25FCF61}"/>
              </a:ext>
            </a:extLst>
          </p:cNvPr>
          <p:cNvSpPr txBox="1"/>
          <p:nvPr/>
        </p:nvSpPr>
        <p:spPr>
          <a:xfrm>
            <a:off x="915989" y="3758864"/>
            <a:ext cx="3219450" cy="769441"/>
          </a:xfrm>
          <a:prstGeom prst="rect">
            <a:avLst/>
          </a:prstGeom>
          <a:noFill/>
        </p:spPr>
        <p:txBody>
          <a:bodyPr wrap="square" rtlCol="0">
            <a:spAutoFit/>
          </a:bodyPr>
          <a:lstStyle/>
          <a:p>
            <a:r>
              <a:rPr lang="en-US" sz="4400" dirty="0">
                <a:solidFill>
                  <a:schemeClr val="bg1"/>
                </a:solidFill>
              </a:rPr>
              <a:t>Part 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47D9AF2-9489-6057-901A-F0DFC9F67C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06D9C7-2EDD-FB1F-FFEE-F5A910A26BE1}"/>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6836DAE4-67E6-C9CD-AE4E-1EF33AA78456}"/>
              </a:ext>
            </a:extLst>
          </p:cNvPr>
          <p:cNvSpPr txBox="1"/>
          <p:nvPr/>
        </p:nvSpPr>
        <p:spPr>
          <a:xfrm>
            <a:off x="950265" y="173013"/>
            <a:ext cx="5968301" cy="707886"/>
          </a:xfrm>
          <a:prstGeom prst="rect">
            <a:avLst/>
          </a:prstGeom>
          <a:noFill/>
        </p:spPr>
        <p:txBody>
          <a:bodyPr wrap="none">
            <a:spAutoFit/>
          </a:bodyPr>
          <a:lstStyle/>
          <a:p>
            <a:pPr defTabSz="457200"/>
            <a:r>
              <a:rPr lang="en-US" sz="4000" b="1" dirty="0">
                <a:solidFill>
                  <a:srgbClr val="FFFFFF"/>
                </a:solidFill>
                <a:latin typeface="Helvetica Neue"/>
              </a:rPr>
              <a:t>What is Our Response?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39DAAF43-5918-9FDF-335C-C8560AFDCD7C}"/>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3A902314-39D9-B42B-D215-FD9926E34006}"/>
              </a:ext>
            </a:extLst>
          </p:cNvPr>
          <p:cNvSpPr txBox="1"/>
          <p:nvPr/>
        </p:nvSpPr>
        <p:spPr>
          <a:xfrm>
            <a:off x="398915" y="1373495"/>
            <a:ext cx="11394169" cy="4031873"/>
          </a:xfrm>
          <a:prstGeom prst="rect">
            <a:avLst/>
          </a:prstGeom>
          <a:noFill/>
        </p:spPr>
        <p:txBody>
          <a:bodyPr wrap="square" rtlCol="0">
            <a:spAutoFit/>
          </a:bodyPr>
          <a:lstStyle/>
          <a:p>
            <a:pPr marL="971550" lvl="1" indent="-514350">
              <a:buFont typeface="Arial" panose="020B0604020202020204" pitchFamily="34" charset="0"/>
              <a:buChar char="•"/>
            </a:pPr>
            <a:r>
              <a:rPr lang="en-US" sz="3200" dirty="0"/>
              <a:t>We will continue to ask seminaries to listen to congregations located “on the margins” as they describe the kind of pastors they need and the ways they want them trained. </a:t>
            </a:r>
          </a:p>
          <a:p>
            <a:pPr marL="971550" lvl="1" indent="-514350">
              <a:buFont typeface="Arial" panose="020B0604020202020204" pitchFamily="34" charset="0"/>
              <a:buChar char="•"/>
            </a:pPr>
            <a:r>
              <a:rPr lang="en-US" sz="3200" dirty="0"/>
              <a:t>Intentionally form missionary-pastors.</a:t>
            </a:r>
          </a:p>
          <a:p>
            <a:pPr marL="971550" lvl="1" indent="-514350">
              <a:buFont typeface="Arial" panose="020B0604020202020204" pitchFamily="34" charset="0"/>
              <a:buChar char="•"/>
            </a:pPr>
            <a:r>
              <a:rPr lang="en-US" sz="3200" dirty="0"/>
              <a:t>Offer retraining of church workers who were prepared for service in a churched culture but now find themselves enveloped in a post-church world, with or without declining congregations, and are unsure what to do. </a:t>
            </a:r>
          </a:p>
        </p:txBody>
      </p:sp>
    </p:spTree>
    <p:extLst>
      <p:ext uri="{BB962C8B-B14F-4D97-AF65-F5344CB8AC3E}">
        <p14:creationId xmlns:p14="http://schemas.microsoft.com/office/powerpoint/2010/main" val="55079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6AB2F5C-CF64-CE1B-7E6E-E5CBE5F21B4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2DC07F-BD60-D38D-7A32-7DC3F69C71AC}"/>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78FAB5F2-ED7B-49A9-5439-5857C07FEDCA}"/>
              </a:ext>
            </a:extLst>
          </p:cNvPr>
          <p:cNvSpPr txBox="1"/>
          <p:nvPr/>
        </p:nvSpPr>
        <p:spPr>
          <a:xfrm>
            <a:off x="950265" y="173013"/>
            <a:ext cx="5968301" cy="707886"/>
          </a:xfrm>
          <a:prstGeom prst="rect">
            <a:avLst/>
          </a:prstGeom>
          <a:noFill/>
        </p:spPr>
        <p:txBody>
          <a:bodyPr wrap="none">
            <a:spAutoFit/>
          </a:bodyPr>
          <a:lstStyle/>
          <a:p>
            <a:pPr defTabSz="457200"/>
            <a:r>
              <a:rPr lang="en-US" sz="4000" b="1" dirty="0">
                <a:solidFill>
                  <a:srgbClr val="FFFFFF"/>
                </a:solidFill>
                <a:latin typeface="Helvetica Neue"/>
              </a:rPr>
              <a:t>What is Our Response?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AC9F2559-1391-2F4A-327B-82202AF1E38D}"/>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41EDD978-32EF-01BD-3CC3-8FF164EC9807}"/>
              </a:ext>
            </a:extLst>
          </p:cNvPr>
          <p:cNvSpPr txBox="1"/>
          <p:nvPr/>
        </p:nvSpPr>
        <p:spPr>
          <a:xfrm>
            <a:off x="487681" y="1378656"/>
            <a:ext cx="10945740" cy="4031873"/>
          </a:xfrm>
          <a:prstGeom prst="rect">
            <a:avLst/>
          </a:prstGeom>
          <a:noFill/>
        </p:spPr>
        <p:txBody>
          <a:bodyPr wrap="square" rtlCol="0">
            <a:spAutoFit/>
          </a:bodyPr>
          <a:lstStyle/>
          <a:p>
            <a:pPr marL="971550" lvl="1" indent="-514350">
              <a:buFont typeface="Arial" panose="020B0604020202020204" pitchFamily="34" charset="0"/>
              <a:buChar char="•"/>
            </a:pPr>
            <a:r>
              <a:rPr lang="en-US" sz="3200" dirty="0"/>
              <a:t>Equip the Priesthood of Believers to do more in their communities, congregations, and alongside their pastors.</a:t>
            </a:r>
          </a:p>
          <a:p>
            <a:pPr marL="914400" lvl="1" indent="-457200">
              <a:buFont typeface="Arial" panose="020B0604020202020204" pitchFamily="34" charset="0"/>
              <a:buChar char="•"/>
            </a:pPr>
            <a:r>
              <a:rPr lang="en-US" sz="3200" dirty="0"/>
              <a:t>All of this toward the outcome that Congregations and Schools will aggressively respond to the challenges and opportunities, engage our broken world for the sake of the lost, collaborate for the sake of Christ and His mission, and “tell their stories.”</a:t>
            </a:r>
          </a:p>
          <a:p>
            <a:pPr algn="ctr"/>
            <a:endParaRPr lang="en-US" sz="3200" b="1" dirty="0"/>
          </a:p>
        </p:txBody>
      </p:sp>
    </p:spTree>
    <p:extLst>
      <p:ext uri="{BB962C8B-B14F-4D97-AF65-F5344CB8AC3E}">
        <p14:creationId xmlns:p14="http://schemas.microsoft.com/office/powerpoint/2010/main" val="130982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5B4D"/>
        </a:solidFill>
        <a:effectLst/>
      </p:bgPr>
    </p:bg>
    <p:spTree>
      <p:nvGrpSpPr>
        <p:cNvPr id="1" name="">
          <a:extLst>
            <a:ext uri="{FF2B5EF4-FFF2-40B4-BE49-F238E27FC236}">
              <a16:creationId xmlns:a16="http://schemas.microsoft.com/office/drawing/2014/main" id="{003545BC-80F6-B25E-768D-DC819294E0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9BB53E-3F14-89E3-A0E1-FF5A1B24F213}"/>
              </a:ext>
            </a:extLst>
          </p:cNvPr>
          <p:cNvSpPr txBox="1"/>
          <p:nvPr/>
        </p:nvSpPr>
        <p:spPr>
          <a:xfrm>
            <a:off x="915989" y="2743201"/>
            <a:ext cx="10354117" cy="1015663"/>
          </a:xfrm>
          <a:prstGeom prst="rect">
            <a:avLst/>
          </a:prstGeom>
          <a:noFill/>
        </p:spPr>
        <p:txBody>
          <a:bodyPr wrap="none">
            <a:spAutoFit/>
          </a:bodyPr>
          <a:lstStyle/>
          <a:p>
            <a:pPr defTabSz="457200"/>
            <a:r>
              <a:rPr lang="en-US" sz="6000" b="1" dirty="0">
                <a:solidFill>
                  <a:srgbClr val="FFFFFF"/>
                </a:solidFill>
                <a:latin typeface="Helvetica Neue"/>
              </a:rPr>
              <a:t>What PSD is doing to assist</a:t>
            </a:r>
            <a:endParaRPr sz="6000" b="1" dirty="0">
              <a:solidFill>
                <a:srgbClr val="FFFFFF"/>
              </a:solidFill>
              <a:latin typeface="Helvetica Neue"/>
            </a:endParaRPr>
          </a:p>
        </p:txBody>
      </p:sp>
    </p:spTree>
    <p:extLst>
      <p:ext uri="{BB962C8B-B14F-4D97-AF65-F5344CB8AC3E}">
        <p14:creationId xmlns:p14="http://schemas.microsoft.com/office/powerpoint/2010/main" val="206326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0C340FF-8975-49D8-7FED-A152E8C85D7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7A4E275-1AC9-B1E2-4D8A-658482996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111" y="0"/>
            <a:ext cx="121857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latin typeface="Calibri"/>
            </a:endParaRPr>
          </a:p>
        </p:txBody>
      </p:sp>
      <p:pic>
        <p:nvPicPr>
          <p:cNvPr id="3" name="Picture 2">
            <a:extLst>
              <a:ext uri="{FF2B5EF4-FFF2-40B4-BE49-F238E27FC236}">
                <a16:creationId xmlns:a16="http://schemas.microsoft.com/office/drawing/2014/main" id="{C8CF77D4-2788-FEBF-0EF4-B0A5DEF4792A}"/>
              </a:ext>
            </a:extLst>
          </p:cNvPr>
          <p:cNvPicPr>
            <a:picLocks noChangeAspect="1"/>
          </p:cNvPicPr>
          <p:nvPr/>
        </p:nvPicPr>
        <p:blipFill>
          <a:blip r:embed="rId3"/>
          <a:srcRect l="7080" r="4039" b="1"/>
          <a:stretch/>
        </p:blipFill>
        <p:spPr>
          <a:xfrm>
            <a:off x="1352292" y="123432"/>
            <a:ext cx="9487415" cy="5337072"/>
          </a:xfrm>
          <a:prstGeom prst="rect">
            <a:avLst/>
          </a:prstGeom>
        </p:spPr>
      </p:pic>
      <p:sp>
        <p:nvSpPr>
          <p:cNvPr id="4" name="TextBox 3">
            <a:extLst>
              <a:ext uri="{FF2B5EF4-FFF2-40B4-BE49-F238E27FC236}">
                <a16:creationId xmlns:a16="http://schemas.microsoft.com/office/drawing/2014/main" id="{804494B3-AAF4-49F7-6D18-9234324592F8}"/>
              </a:ext>
            </a:extLst>
          </p:cNvPr>
          <p:cNvSpPr txBox="1"/>
          <p:nvPr/>
        </p:nvSpPr>
        <p:spPr>
          <a:xfrm>
            <a:off x="1182623" y="5460504"/>
            <a:ext cx="9826752" cy="923330"/>
          </a:xfrm>
          <a:prstGeom prst="rect">
            <a:avLst/>
          </a:prstGeom>
          <a:noFill/>
        </p:spPr>
        <p:txBody>
          <a:bodyPr wrap="square" rtlCol="0">
            <a:spAutoFit/>
          </a:bodyPr>
          <a:lstStyle/>
          <a:p>
            <a:pPr algn="ctr"/>
            <a:r>
              <a:rPr lang="en-US" sz="5400" b="1" dirty="0">
                <a:solidFill>
                  <a:schemeClr val="bg1"/>
                </a:solidFill>
              </a:rPr>
              <a:t>What You Will Hear</a:t>
            </a:r>
          </a:p>
        </p:txBody>
      </p:sp>
    </p:spTree>
    <p:extLst>
      <p:ext uri="{BB962C8B-B14F-4D97-AF65-F5344CB8AC3E}">
        <p14:creationId xmlns:p14="http://schemas.microsoft.com/office/powerpoint/2010/main" val="2480360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B49DB08-CF7C-E9D3-D80D-2F4BA104B0C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C455F1-8E2D-3BD2-839A-4918D676F99F}"/>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F0D7D21A-35FB-B9B5-D336-4BA200B49223}"/>
              </a:ext>
            </a:extLst>
          </p:cNvPr>
          <p:cNvSpPr txBox="1"/>
          <p:nvPr/>
        </p:nvSpPr>
        <p:spPr>
          <a:xfrm>
            <a:off x="950265" y="173013"/>
            <a:ext cx="4834400" cy="707886"/>
          </a:xfrm>
          <a:prstGeom prst="rect">
            <a:avLst/>
          </a:prstGeom>
          <a:noFill/>
        </p:spPr>
        <p:txBody>
          <a:bodyPr wrap="none">
            <a:spAutoFit/>
          </a:bodyPr>
          <a:lstStyle/>
          <a:p>
            <a:pPr defTabSz="457200"/>
            <a:r>
              <a:rPr lang="en-US" sz="4000" b="1" dirty="0">
                <a:solidFill>
                  <a:srgbClr val="FFFFFF"/>
                </a:solidFill>
                <a:latin typeface="Helvetica Neue"/>
              </a:rPr>
              <a:t>What You Will Hear</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5222970D-5F4B-1391-E7DF-364A186AE7C7}"/>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11703A3D-E325-97DE-0BF0-EB5702FF49D7}"/>
              </a:ext>
            </a:extLst>
          </p:cNvPr>
          <p:cNvSpPr txBox="1"/>
          <p:nvPr/>
        </p:nvSpPr>
        <p:spPr>
          <a:xfrm>
            <a:off x="420623" y="1323610"/>
            <a:ext cx="11350753" cy="5386090"/>
          </a:xfrm>
          <a:prstGeom prst="rect">
            <a:avLst/>
          </a:prstGeom>
          <a:noFill/>
        </p:spPr>
        <p:txBody>
          <a:bodyPr wrap="square" rtlCol="0">
            <a:spAutoFit/>
          </a:bodyPr>
          <a:lstStyle/>
          <a:p>
            <a:pPr lvl="1" algn="ctr"/>
            <a:r>
              <a:rPr lang="en-US" sz="4000" dirty="0">
                <a:solidFill>
                  <a:srgbClr val="26263A"/>
                </a:solidFill>
              </a:rPr>
              <a:t>The Pacific Southwest District is focusing its efforts, leadership, training, and resources in support of congregations and schools so that YOU can effectively respond to these challenges and opportunities.</a:t>
            </a:r>
          </a:p>
          <a:p>
            <a:pPr lvl="1" algn="ctr"/>
            <a:endParaRPr lang="en-US" sz="4000" b="1" dirty="0">
              <a:solidFill>
                <a:srgbClr val="26263A"/>
              </a:solidFill>
            </a:endParaRPr>
          </a:p>
          <a:p>
            <a:pPr lvl="1" algn="ctr"/>
            <a:r>
              <a:rPr lang="en-US" sz="3600" i="1" dirty="0">
                <a:solidFill>
                  <a:srgbClr val="26263A"/>
                </a:solidFill>
              </a:rPr>
              <a:t>“We must not be found guilty of burying </a:t>
            </a:r>
          </a:p>
          <a:p>
            <a:pPr lvl="1" algn="ctr"/>
            <a:r>
              <a:rPr lang="en-US" sz="3600" i="1" dirty="0">
                <a:solidFill>
                  <a:srgbClr val="26263A"/>
                </a:solidFill>
              </a:rPr>
              <a:t>God’s resources in the backyard.” </a:t>
            </a:r>
            <a:r>
              <a:rPr lang="en-US" sz="2400" i="1" dirty="0">
                <a:solidFill>
                  <a:srgbClr val="26263A"/>
                </a:solidFill>
              </a:rPr>
              <a:t>(Matthew 25:14-30)</a:t>
            </a:r>
          </a:p>
          <a:p>
            <a:pPr lvl="1" algn="ctr"/>
            <a:r>
              <a:rPr lang="en-US" sz="3200" dirty="0">
                <a:solidFill>
                  <a:srgbClr val="26263A"/>
                </a:solidFill>
              </a:rPr>
              <a:t>Rev. Dr. Richard Burkey</a:t>
            </a:r>
            <a:endParaRPr lang="en-US" sz="3200" dirty="0"/>
          </a:p>
        </p:txBody>
      </p:sp>
    </p:spTree>
    <p:extLst>
      <p:ext uri="{BB962C8B-B14F-4D97-AF65-F5344CB8AC3E}">
        <p14:creationId xmlns:p14="http://schemas.microsoft.com/office/powerpoint/2010/main" val="42238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fade">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629BEED-FC17-B6FE-9050-66BADB0C9B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6ABC9A-D933-1865-E895-20D8D30C22B8}"/>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5F58178B-CF2A-EE20-9DAD-5F964F373218}"/>
              </a:ext>
            </a:extLst>
          </p:cNvPr>
          <p:cNvSpPr txBox="1"/>
          <p:nvPr/>
        </p:nvSpPr>
        <p:spPr>
          <a:xfrm>
            <a:off x="950265" y="173013"/>
            <a:ext cx="4834400" cy="707886"/>
          </a:xfrm>
          <a:prstGeom prst="rect">
            <a:avLst/>
          </a:prstGeom>
          <a:noFill/>
        </p:spPr>
        <p:txBody>
          <a:bodyPr wrap="none">
            <a:spAutoFit/>
          </a:bodyPr>
          <a:lstStyle/>
          <a:p>
            <a:pPr defTabSz="457200"/>
            <a:r>
              <a:rPr lang="en-US" sz="4000" b="1" dirty="0">
                <a:solidFill>
                  <a:srgbClr val="FFFFFF"/>
                </a:solidFill>
                <a:latin typeface="Helvetica Neue"/>
              </a:rPr>
              <a:t>What You Will Hear</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8A7A8863-7BAA-4DAB-3668-12503327B7A2}"/>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7B0D2A58-CA17-2394-1965-B8F6306A52CC}"/>
              </a:ext>
            </a:extLst>
          </p:cNvPr>
          <p:cNvSpPr txBox="1"/>
          <p:nvPr/>
        </p:nvSpPr>
        <p:spPr>
          <a:xfrm>
            <a:off x="420623" y="1689041"/>
            <a:ext cx="11350753" cy="5509200"/>
          </a:xfrm>
          <a:prstGeom prst="rect">
            <a:avLst/>
          </a:prstGeom>
          <a:noFill/>
        </p:spPr>
        <p:txBody>
          <a:bodyPr wrap="square" rtlCol="0">
            <a:spAutoFit/>
          </a:bodyPr>
          <a:lstStyle/>
          <a:p>
            <a:pPr algn="ctr"/>
            <a:r>
              <a:rPr lang="en-US" sz="4000" dirty="0">
                <a:solidFill>
                  <a:srgbClr val="26263A"/>
                </a:solidFill>
              </a:rPr>
              <a:t>What we’re doing and where we’re heading</a:t>
            </a:r>
          </a:p>
          <a:p>
            <a:pPr algn="ctr"/>
            <a:r>
              <a:rPr lang="en-US" sz="4000" dirty="0">
                <a:solidFill>
                  <a:srgbClr val="26263A"/>
                </a:solidFill>
              </a:rPr>
              <a:t>Real examples</a:t>
            </a:r>
          </a:p>
          <a:p>
            <a:pPr algn="ctr"/>
            <a:r>
              <a:rPr lang="en-US" sz="4000" dirty="0">
                <a:solidFill>
                  <a:srgbClr val="26263A"/>
                </a:solidFill>
              </a:rPr>
              <a:t>Cause you to rejoice</a:t>
            </a:r>
          </a:p>
          <a:p>
            <a:pPr algn="ctr"/>
            <a:r>
              <a:rPr lang="en-US" sz="4000" dirty="0">
                <a:solidFill>
                  <a:srgbClr val="26263A"/>
                </a:solidFill>
              </a:rPr>
              <a:t>Encourage you to try</a:t>
            </a:r>
          </a:p>
          <a:p>
            <a:pPr algn="ctr"/>
            <a:r>
              <a:rPr lang="en-US" sz="4000" dirty="0">
                <a:solidFill>
                  <a:srgbClr val="26263A"/>
                </a:solidFill>
              </a:rPr>
              <a:t>Holy Spirit to spark a next step</a:t>
            </a:r>
          </a:p>
          <a:p>
            <a:pPr algn="ctr"/>
            <a:r>
              <a:rPr lang="en-US" sz="4000" dirty="0">
                <a:solidFill>
                  <a:srgbClr val="26263A"/>
                </a:solidFill>
              </a:rPr>
              <a:t>Return home ready for action</a:t>
            </a:r>
          </a:p>
          <a:p>
            <a:pPr algn="ctr"/>
            <a:r>
              <a:rPr lang="en-US" sz="4000" dirty="0">
                <a:solidFill>
                  <a:srgbClr val="26263A"/>
                </a:solidFill>
              </a:rPr>
              <a:t>Collaborate with others for greater                       Gospel proclamation</a:t>
            </a:r>
          </a:p>
          <a:p>
            <a:pPr lvl="1" algn="ctr"/>
            <a:endParaRPr lang="en-US" sz="3200" dirty="0"/>
          </a:p>
        </p:txBody>
      </p:sp>
    </p:spTree>
    <p:extLst>
      <p:ext uri="{BB962C8B-B14F-4D97-AF65-F5344CB8AC3E}">
        <p14:creationId xmlns:p14="http://schemas.microsoft.com/office/powerpoint/2010/main" val="3994935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BFA40A8-3126-98F7-0BDA-662F19AA927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FAD891-BD06-10EC-B71A-AAABF71FC903}"/>
              </a:ext>
            </a:extLst>
          </p:cNvPr>
          <p:cNvSpPr/>
          <p:nvPr/>
        </p:nvSpPr>
        <p:spPr>
          <a:xfrm>
            <a:off x="1588" y="0"/>
            <a:ext cx="12188952" cy="914400"/>
          </a:xfrm>
          <a:prstGeom prst="rect">
            <a:avLst/>
          </a:prstGeom>
          <a:solidFill>
            <a:srgbClr val="E08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4" name="Rectangle 3">
            <a:extLst>
              <a:ext uri="{FF2B5EF4-FFF2-40B4-BE49-F238E27FC236}">
                <a16:creationId xmlns:a16="http://schemas.microsoft.com/office/drawing/2014/main" id="{1BD1BC46-6655-FF7A-818D-36474DD8266C}"/>
              </a:ext>
            </a:extLst>
          </p:cNvPr>
          <p:cNvSpPr/>
          <p:nvPr/>
        </p:nvSpPr>
        <p:spPr>
          <a:xfrm>
            <a:off x="715961" y="1371600"/>
            <a:ext cx="10715627" cy="4572000"/>
          </a:xfrm>
          <a:prstGeom prst="rect">
            <a:avLst/>
          </a:prstGeom>
          <a:solidFill>
            <a:schemeClr val="accent4">
              <a:alpha val="2708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pic>
        <p:nvPicPr>
          <p:cNvPr id="6" name="Picture 5">
            <a:extLst>
              <a:ext uri="{FF2B5EF4-FFF2-40B4-BE49-F238E27FC236}">
                <a16:creationId xmlns:a16="http://schemas.microsoft.com/office/drawing/2014/main" id="{0ED60B91-9682-601F-7DDE-192D30C48D0D}"/>
              </a:ext>
            </a:extLst>
          </p:cNvPr>
          <p:cNvPicPr>
            <a:picLocks noChangeAspect="1"/>
          </p:cNvPicPr>
          <p:nvPr/>
        </p:nvPicPr>
        <p:blipFill>
          <a:blip r:embed="rId3"/>
          <a:stretch>
            <a:fillRect/>
          </a:stretch>
        </p:blipFill>
        <p:spPr>
          <a:xfrm>
            <a:off x="760412" y="1800224"/>
            <a:ext cx="10715627" cy="3852991"/>
          </a:xfrm>
          <a:prstGeom prst="rect">
            <a:avLst/>
          </a:prstGeom>
        </p:spPr>
      </p:pic>
    </p:spTree>
    <p:extLst>
      <p:ext uri="{BB962C8B-B14F-4D97-AF65-F5344CB8AC3E}">
        <p14:creationId xmlns:p14="http://schemas.microsoft.com/office/powerpoint/2010/main" val="1290491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12B9175-0130-43A5-03B5-98E5DB4D03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F6C351-A733-6BAA-52F8-7422F7E3C863}"/>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C7A606D8-E8C0-774F-A938-3C27F95EE1EF}"/>
              </a:ext>
            </a:extLst>
          </p:cNvPr>
          <p:cNvSpPr txBox="1"/>
          <p:nvPr/>
        </p:nvSpPr>
        <p:spPr>
          <a:xfrm>
            <a:off x="950265" y="173013"/>
            <a:ext cx="8317405" cy="769441"/>
          </a:xfrm>
          <a:prstGeom prst="rect">
            <a:avLst/>
          </a:prstGeom>
          <a:noFill/>
        </p:spPr>
        <p:txBody>
          <a:bodyPr wrap="none">
            <a:spAutoFit/>
          </a:bodyPr>
          <a:lstStyle/>
          <a:p>
            <a:pPr defTabSz="457200"/>
            <a:r>
              <a:rPr lang="en-US" sz="4400" b="1" dirty="0">
                <a:solidFill>
                  <a:srgbClr val="FFFFFF"/>
                </a:solidFill>
                <a:latin typeface="Helvetica Neue"/>
              </a:rPr>
              <a:t>100 in 10 – What You Will Hear</a:t>
            </a:r>
            <a:endParaRPr sz="4400" b="1" dirty="0">
              <a:solidFill>
                <a:srgbClr val="FFFFFF"/>
              </a:solidFill>
              <a:latin typeface="Helvetica Neue"/>
            </a:endParaRPr>
          </a:p>
        </p:txBody>
      </p:sp>
      <p:pic>
        <p:nvPicPr>
          <p:cNvPr id="5" name="Picture 4">
            <a:extLst>
              <a:ext uri="{FF2B5EF4-FFF2-40B4-BE49-F238E27FC236}">
                <a16:creationId xmlns:a16="http://schemas.microsoft.com/office/drawing/2014/main" id="{08663D97-CA71-9B82-B455-2701A1E42CBF}"/>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0850112B-80CE-8B0B-3966-EE90A03252C4}"/>
              </a:ext>
            </a:extLst>
          </p:cNvPr>
          <p:cNvSpPr txBox="1"/>
          <p:nvPr/>
        </p:nvSpPr>
        <p:spPr>
          <a:xfrm>
            <a:off x="1276178" y="1751617"/>
            <a:ext cx="9639643" cy="1692771"/>
          </a:xfrm>
          <a:prstGeom prst="rect">
            <a:avLst/>
          </a:prstGeom>
          <a:noFill/>
        </p:spPr>
        <p:txBody>
          <a:bodyPr wrap="square" rtlCol="0">
            <a:spAutoFit/>
          </a:bodyPr>
          <a:lstStyle/>
          <a:p>
            <a:pPr marL="514350" lvl="0" indent="-514350">
              <a:buFont typeface="+mj-lt"/>
              <a:buAutoNum type="arabicPeriod"/>
            </a:pPr>
            <a:r>
              <a:rPr lang="en-US" sz="3600" dirty="0"/>
              <a:t>Dozens of new intentional Gospel proclaiming ministries initiated by PSD congregations. </a:t>
            </a:r>
          </a:p>
          <a:p>
            <a:pPr marL="514350" lvl="0" indent="-514350">
              <a:buFont typeface="+mj-lt"/>
              <a:buAutoNum type="arabicPeriod"/>
            </a:pPr>
            <a:endParaRPr lang="en-US" sz="3200" dirty="0"/>
          </a:p>
        </p:txBody>
      </p:sp>
    </p:spTree>
    <p:extLst>
      <p:ext uri="{BB962C8B-B14F-4D97-AF65-F5344CB8AC3E}">
        <p14:creationId xmlns:p14="http://schemas.microsoft.com/office/powerpoint/2010/main" val="2946123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01932F2-36CA-043E-908C-00B89270DD3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3BB6900-9032-EE6D-FB04-1F85F0CD736A}"/>
              </a:ext>
            </a:extLst>
          </p:cNvPr>
          <p:cNvSpPr/>
          <p:nvPr/>
        </p:nvSpPr>
        <p:spPr>
          <a:xfrm>
            <a:off x="1588" y="0"/>
            <a:ext cx="12188952" cy="914400"/>
          </a:xfrm>
          <a:prstGeom prst="rect">
            <a:avLst/>
          </a:prstGeom>
          <a:solidFill>
            <a:srgbClr val="E08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4" name="Rectangle 3">
            <a:extLst>
              <a:ext uri="{FF2B5EF4-FFF2-40B4-BE49-F238E27FC236}">
                <a16:creationId xmlns:a16="http://schemas.microsoft.com/office/drawing/2014/main" id="{4E6A62C0-5FB0-1F05-8330-5E8E4F89D253}"/>
              </a:ext>
            </a:extLst>
          </p:cNvPr>
          <p:cNvSpPr/>
          <p:nvPr/>
        </p:nvSpPr>
        <p:spPr>
          <a:xfrm>
            <a:off x="838200" y="1366779"/>
            <a:ext cx="10515600" cy="4572000"/>
          </a:xfrm>
          <a:prstGeom prst="rect">
            <a:avLst/>
          </a:prstGeom>
          <a:solidFill>
            <a:schemeClr val="accent4">
              <a:alpha val="2708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pic>
        <p:nvPicPr>
          <p:cNvPr id="3" name="Picture 2">
            <a:extLst>
              <a:ext uri="{FF2B5EF4-FFF2-40B4-BE49-F238E27FC236}">
                <a16:creationId xmlns:a16="http://schemas.microsoft.com/office/drawing/2014/main" id="{C10D0A8F-DB88-6AAC-8DC4-A696912C51C8}"/>
              </a:ext>
            </a:extLst>
          </p:cNvPr>
          <p:cNvPicPr>
            <a:picLocks noChangeAspect="1"/>
          </p:cNvPicPr>
          <p:nvPr/>
        </p:nvPicPr>
        <p:blipFill>
          <a:blip r:embed="rId2"/>
          <a:stretch>
            <a:fillRect/>
          </a:stretch>
        </p:blipFill>
        <p:spPr>
          <a:xfrm>
            <a:off x="4914900" y="1371600"/>
            <a:ext cx="6134100" cy="4572000"/>
          </a:xfrm>
          <a:prstGeom prst="rect">
            <a:avLst/>
          </a:prstGeom>
        </p:spPr>
      </p:pic>
      <p:sp>
        <p:nvSpPr>
          <p:cNvPr id="5" name="TextBox 4">
            <a:extLst>
              <a:ext uri="{FF2B5EF4-FFF2-40B4-BE49-F238E27FC236}">
                <a16:creationId xmlns:a16="http://schemas.microsoft.com/office/drawing/2014/main" id="{412CE6F7-84DB-1478-5DA0-23CB598AA576}"/>
              </a:ext>
            </a:extLst>
          </p:cNvPr>
          <p:cNvSpPr txBox="1"/>
          <p:nvPr/>
        </p:nvSpPr>
        <p:spPr>
          <a:xfrm>
            <a:off x="1005078" y="1940314"/>
            <a:ext cx="3713226" cy="3600986"/>
          </a:xfrm>
          <a:prstGeom prst="rect">
            <a:avLst/>
          </a:prstGeom>
          <a:noFill/>
        </p:spPr>
        <p:txBody>
          <a:bodyPr wrap="square" rtlCol="0">
            <a:spAutoFit/>
          </a:bodyPr>
          <a:lstStyle/>
          <a:p>
            <a:r>
              <a:rPr lang="en-US" sz="4000" b="1" dirty="0"/>
              <a:t>Peace in the Valley Lutheran Church</a:t>
            </a:r>
          </a:p>
          <a:p>
            <a:endParaRPr lang="en-US" sz="3600" dirty="0"/>
          </a:p>
          <a:p>
            <a:r>
              <a:rPr lang="en-US" sz="3600" dirty="0"/>
              <a:t>Benson, AZ</a:t>
            </a:r>
          </a:p>
          <a:p>
            <a:r>
              <a:rPr lang="en-US" sz="3600" dirty="0"/>
              <a:t>Pastor Ron York</a:t>
            </a:r>
          </a:p>
        </p:txBody>
      </p:sp>
    </p:spTree>
    <p:extLst>
      <p:ext uri="{BB962C8B-B14F-4D97-AF65-F5344CB8AC3E}">
        <p14:creationId xmlns:p14="http://schemas.microsoft.com/office/powerpoint/2010/main" val="4283011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FA3E9C3-4868-82B3-C676-57F182FD84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56C9B30-EF96-5AB7-0A86-EA1C185C7514}"/>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34115C36-2877-1FE9-BAEB-3F77C191B0A8}"/>
              </a:ext>
            </a:extLst>
          </p:cNvPr>
          <p:cNvSpPr txBox="1"/>
          <p:nvPr/>
        </p:nvSpPr>
        <p:spPr>
          <a:xfrm>
            <a:off x="950265" y="173013"/>
            <a:ext cx="8317405" cy="769441"/>
          </a:xfrm>
          <a:prstGeom prst="rect">
            <a:avLst/>
          </a:prstGeom>
          <a:noFill/>
        </p:spPr>
        <p:txBody>
          <a:bodyPr wrap="none">
            <a:spAutoFit/>
          </a:bodyPr>
          <a:lstStyle/>
          <a:p>
            <a:pPr defTabSz="457200"/>
            <a:r>
              <a:rPr lang="en-US" sz="4400" b="1" dirty="0">
                <a:solidFill>
                  <a:srgbClr val="FFFFFF"/>
                </a:solidFill>
                <a:latin typeface="Helvetica Neue"/>
              </a:rPr>
              <a:t>100 in 10 – What You Will Hear</a:t>
            </a:r>
            <a:endParaRPr sz="4400" b="1" dirty="0">
              <a:solidFill>
                <a:srgbClr val="FFFFFF"/>
              </a:solidFill>
              <a:latin typeface="Helvetica Neue"/>
            </a:endParaRPr>
          </a:p>
        </p:txBody>
      </p:sp>
      <p:pic>
        <p:nvPicPr>
          <p:cNvPr id="5" name="Picture 4">
            <a:extLst>
              <a:ext uri="{FF2B5EF4-FFF2-40B4-BE49-F238E27FC236}">
                <a16:creationId xmlns:a16="http://schemas.microsoft.com/office/drawing/2014/main" id="{29A85DD8-1878-DB6E-F5B9-2D45A94010B8}"/>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962A05E1-6425-423A-8577-562533598871}"/>
              </a:ext>
            </a:extLst>
          </p:cNvPr>
          <p:cNvSpPr txBox="1"/>
          <p:nvPr/>
        </p:nvSpPr>
        <p:spPr>
          <a:xfrm>
            <a:off x="1276178" y="1442698"/>
            <a:ext cx="9639643" cy="5016758"/>
          </a:xfrm>
          <a:prstGeom prst="rect">
            <a:avLst/>
          </a:prstGeom>
          <a:noFill/>
        </p:spPr>
        <p:txBody>
          <a:bodyPr wrap="square" rtlCol="0">
            <a:spAutoFit/>
          </a:bodyPr>
          <a:lstStyle/>
          <a:p>
            <a:pPr marL="514350" lvl="0" indent="-514350">
              <a:buFont typeface="+mj-lt"/>
              <a:buAutoNum type="arabicPeriod"/>
            </a:pPr>
            <a:r>
              <a:rPr lang="en-US" sz="3600" dirty="0"/>
              <a:t>Dozens of new intentional Gospel proclaiming ministries initiated by PSD congregations. </a:t>
            </a:r>
          </a:p>
          <a:p>
            <a:pPr marL="514350" lvl="0" indent="-514350">
              <a:buFont typeface="+mj-lt"/>
              <a:buAutoNum type="arabicPeriod"/>
            </a:pPr>
            <a:r>
              <a:rPr lang="en-US" sz="3600" dirty="0"/>
              <a:t>Mission Societies created by congregations with a regional heart for mission and ministry.</a:t>
            </a:r>
          </a:p>
          <a:p>
            <a:pPr marL="514350" lvl="0" indent="-514350">
              <a:buFont typeface="+mj-lt"/>
              <a:buAutoNum type="arabicPeriod"/>
            </a:pPr>
            <a:r>
              <a:rPr lang="en-US" sz="3600" dirty="0"/>
              <a:t>Congregations partnering in church planting.</a:t>
            </a:r>
          </a:p>
          <a:p>
            <a:pPr marL="514350" lvl="0" indent="-514350">
              <a:buFont typeface="+mj-lt"/>
              <a:buAutoNum type="arabicPeriod"/>
            </a:pPr>
            <a:r>
              <a:rPr lang="en-US" sz="3600" dirty="0"/>
              <a:t>PSD </a:t>
            </a:r>
            <a:r>
              <a:rPr lang="en-US" sz="3600" dirty="0" err="1"/>
              <a:t>BoD</a:t>
            </a:r>
            <a:r>
              <a:rPr lang="en-US" sz="3600" dirty="0"/>
              <a:t> discussing the possibility of advance property purchases to accommodate Church and School ministry sites.</a:t>
            </a:r>
          </a:p>
          <a:p>
            <a:pPr marL="514350" lvl="0" indent="-514350">
              <a:buFont typeface="+mj-lt"/>
              <a:buAutoNum type="arabicPeriod"/>
            </a:pPr>
            <a:endParaRPr lang="en-US" sz="3200" dirty="0"/>
          </a:p>
        </p:txBody>
      </p:sp>
    </p:spTree>
    <p:extLst>
      <p:ext uri="{BB962C8B-B14F-4D97-AF65-F5344CB8AC3E}">
        <p14:creationId xmlns:p14="http://schemas.microsoft.com/office/powerpoint/2010/main" val="417982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71B3B49-0FDF-AA7F-6A2C-5CD3715E58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333593-406F-8FAF-4E7C-4B644AF6A022}"/>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CA604B1B-812B-1525-E23F-5C03A02B56C4}"/>
              </a:ext>
            </a:extLst>
          </p:cNvPr>
          <p:cNvSpPr txBox="1"/>
          <p:nvPr/>
        </p:nvSpPr>
        <p:spPr>
          <a:xfrm>
            <a:off x="915988" y="228601"/>
            <a:ext cx="7539243" cy="707886"/>
          </a:xfrm>
          <a:prstGeom prst="rect">
            <a:avLst/>
          </a:prstGeom>
          <a:noFill/>
        </p:spPr>
        <p:txBody>
          <a:bodyPr wrap="none">
            <a:spAutoFit/>
          </a:bodyPr>
          <a:lstStyle/>
          <a:p>
            <a:pPr defTabSz="457200"/>
            <a:r>
              <a:rPr lang="en-US" sz="4000" b="1" dirty="0">
                <a:solidFill>
                  <a:srgbClr val="FFFFFF"/>
                </a:solidFill>
                <a:latin typeface="Helvetica Neue"/>
              </a:rPr>
              <a:t>The Pacific Southwest District</a:t>
            </a:r>
            <a:endParaRPr sz="4000" b="1" dirty="0">
              <a:solidFill>
                <a:srgbClr val="FFFFFF"/>
              </a:solidFill>
              <a:latin typeface="Helvetica Neue"/>
            </a:endParaRPr>
          </a:p>
        </p:txBody>
      </p:sp>
      <p:sp>
        <p:nvSpPr>
          <p:cNvPr id="4" name="TextBox 3">
            <a:extLst>
              <a:ext uri="{FF2B5EF4-FFF2-40B4-BE49-F238E27FC236}">
                <a16:creationId xmlns:a16="http://schemas.microsoft.com/office/drawing/2014/main" id="{CDB3ACEC-DB51-F338-A3BE-CBA228B87790}"/>
              </a:ext>
            </a:extLst>
          </p:cNvPr>
          <p:cNvSpPr txBox="1"/>
          <p:nvPr/>
        </p:nvSpPr>
        <p:spPr>
          <a:xfrm>
            <a:off x="809990" y="2146813"/>
            <a:ext cx="10572020" cy="3108543"/>
          </a:xfrm>
          <a:prstGeom prst="rect">
            <a:avLst/>
          </a:prstGeom>
          <a:noFill/>
        </p:spPr>
        <p:txBody>
          <a:bodyPr wrap="square">
            <a:spAutoFit/>
          </a:bodyPr>
          <a:lstStyle/>
          <a:p>
            <a:pPr algn="ctr"/>
            <a:r>
              <a:rPr lang="en-US" sz="4000" dirty="0"/>
              <a:t>The mission of the Pacific Southwest District is to effectively resource congregations and schools for transforming lives and making the                    Great Commission REAL!”</a:t>
            </a:r>
            <a:endParaRPr lang="en-US" sz="4000" dirty="0">
              <a:solidFill>
                <a:srgbClr val="111B3E"/>
              </a:solidFill>
              <a:latin typeface="Helvetica"/>
            </a:endParaRPr>
          </a:p>
          <a:p>
            <a:pPr marL="742950" indent="-742950" defTabSz="457200">
              <a:buFont typeface="+mj-lt"/>
              <a:buAutoNum type="arabicPeriod" startAt="2"/>
            </a:pPr>
            <a:endParaRPr lang="en-US" sz="3600" dirty="0">
              <a:solidFill>
                <a:srgbClr val="111B3E"/>
              </a:solidFill>
              <a:latin typeface="Helvetica"/>
            </a:endParaRPr>
          </a:p>
        </p:txBody>
      </p:sp>
      <p:pic>
        <p:nvPicPr>
          <p:cNvPr id="5" name="Picture 4">
            <a:extLst>
              <a:ext uri="{FF2B5EF4-FFF2-40B4-BE49-F238E27FC236}">
                <a16:creationId xmlns:a16="http://schemas.microsoft.com/office/drawing/2014/main" id="{DB110D88-947C-8CD1-360C-2EB2FEB04131}"/>
              </a:ext>
            </a:extLst>
          </p:cNvPr>
          <p:cNvPicPr>
            <a:picLocks noChangeAspect="1"/>
          </p:cNvPicPr>
          <p:nvPr/>
        </p:nvPicPr>
        <p:blipFill>
          <a:blip r:embed="rId2">
            <a:alphaModFix amt="45000"/>
          </a:blip>
          <a:stretch>
            <a:fillRect/>
          </a:stretch>
        </p:blipFill>
        <p:spPr>
          <a:xfrm>
            <a:off x="10793343" y="5678902"/>
            <a:ext cx="1308434" cy="1082842"/>
          </a:xfrm>
          <a:prstGeom prst="rect">
            <a:avLst/>
          </a:prstGeom>
        </p:spPr>
      </p:pic>
    </p:spTree>
    <p:extLst>
      <p:ext uri="{BB962C8B-B14F-4D97-AF65-F5344CB8AC3E}">
        <p14:creationId xmlns:p14="http://schemas.microsoft.com/office/powerpoint/2010/main" val="1636004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D3BF6C1-F6A4-B68E-0D9D-A8CF4FF8AA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387E79-0BD7-57C2-DC17-DDB72FD955B8}"/>
              </a:ext>
            </a:extLst>
          </p:cNvPr>
          <p:cNvSpPr/>
          <p:nvPr/>
        </p:nvSpPr>
        <p:spPr>
          <a:xfrm>
            <a:off x="1588" y="0"/>
            <a:ext cx="12188952" cy="914400"/>
          </a:xfrm>
          <a:prstGeom prst="rect">
            <a:avLst/>
          </a:prstGeom>
          <a:solidFill>
            <a:srgbClr val="E08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4" name="Rectangle 3">
            <a:extLst>
              <a:ext uri="{FF2B5EF4-FFF2-40B4-BE49-F238E27FC236}">
                <a16:creationId xmlns:a16="http://schemas.microsoft.com/office/drawing/2014/main" id="{6E36F837-E689-BCB0-E179-3581F56C6CE6}"/>
              </a:ext>
            </a:extLst>
          </p:cNvPr>
          <p:cNvSpPr/>
          <p:nvPr/>
        </p:nvSpPr>
        <p:spPr>
          <a:xfrm>
            <a:off x="915988" y="1371600"/>
            <a:ext cx="10515600" cy="4572000"/>
          </a:xfrm>
          <a:prstGeom prst="rect">
            <a:avLst/>
          </a:prstGeom>
          <a:solidFill>
            <a:schemeClr val="accent4">
              <a:alpha val="2708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pic>
        <p:nvPicPr>
          <p:cNvPr id="3" name="Picture 2">
            <a:extLst>
              <a:ext uri="{FF2B5EF4-FFF2-40B4-BE49-F238E27FC236}">
                <a16:creationId xmlns:a16="http://schemas.microsoft.com/office/drawing/2014/main" id="{17871C3A-2712-7B68-4241-A0C7EBCAC5A4}"/>
              </a:ext>
            </a:extLst>
          </p:cNvPr>
          <p:cNvPicPr>
            <a:picLocks noChangeAspect="1"/>
          </p:cNvPicPr>
          <p:nvPr/>
        </p:nvPicPr>
        <p:blipFill>
          <a:blip r:embed="rId2"/>
          <a:stretch>
            <a:fillRect/>
          </a:stretch>
        </p:blipFill>
        <p:spPr>
          <a:xfrm>
            <a:off x="915988" y="2072640"/>
            <a:ext cx="10515600" cy="3169919"/>
          </a:xfrm>
          <a:prstGeom prst="rect">
            <a:avLst/>
          </a:prstGeom>
        </p:spPr>
      </p:pic>
    </p:spTree>
    <p:extLst>
      <p:ext uri="{BB962C8B-B14F-4D97-AF65-F5344CB8AC3E}">
        <p14:creationId xmlns:p14="http://schemas.microsoft.com/office/powerpoint/2010/main" val="4264963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B44BD26-31C3-2903-9D95-735667D5F3A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68A316-90F8-867A-9EAB-953DE87A609C}"/>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B857C20B-4C58-2C34-C7C4-42162C5B9135}"/>
              </a:ext>
            </a:extLst>
          </p:cNvPr>
          <p:cNvSpPr txBox="1"/>
          <p:nvPr/>
        </p:nvSpPr>
        <p:spPr>
          <a:xfrm>
            <a:off x="717117" y="206514"/>
            <a:ext cx="9479903" cy="707886"/>
          </a:xfrm>
          <a:prstGeom prst="rect">
            <a:avLst/>
          </a:prstGeom>
          <a:noFill/>
        </p:spPr>
        <p:txBody>
          <a:bodyPr wrap="none">
            <a:spAutoFit/>
          </a:bodyPr>
          <a:lstStyle/>
          <a:p>
            <a:pPr defTabSz="457200"/>
            <a:r>
              <a:rPr lang="en-US" sz="4000" b="1" dirty="0">
                <a:solidFill>
                  <a:srgbClr val="FFFFFF"/>
                </a:solidFill>
                <a:latin typeface="Helvetica Neue"/>
              </a:rPr>
              <a:t>Ministry Support – What You Will Hear</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2E10828B-2E51-05CF-7F8B-430DB7714C13}"/>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F48A4240-0BE7-7244-265E-9A0ABA6A2165}"/>
              </a:ext>
            </a:extLst>
          </p:cNvPr>
          <p:cNvSpPr txBox="1"/>
          <p:nvPr/>
        </p:nvSpPr>
        <p:spPr>
          <a:xfrm>
            <a:off x="586607" y="1050935"/>
            <a:ext cx="11018786" cy="5940088"/>
          </a:xfrm>
          <a:prstGeom prst="rect">
            <a:avLst/>
          </a:prstGeom>
          <a:noFill/>
        </p:spPr>
        <p:txBody>
          <a:bodyPr wrap="square" rtlCol="0">
            <a:spAutoFit/>
          </a:bodyPr>
          <a:lstStyle/>
          <a:p>
            <a:pPr lvl="0" algn="ctr"/>
            <a:r>
              <a:rPr lang="en-US" sz="4000" b="1" dirty="0"/>
              <a:t>Seasons of Ministry</a:t>
            </a:r>
          </a:p>
          <a:p>
            <a:pPr lvl="1" algn="ctr"/>
            <a:endParaRPr lang="en-US" sz="1400" dirty="0"/>
          </a:p>
          <a:p>
            <a:pPr algn="ctr"/>
            <a:r>
              <a:rPr lang="en-US" sz="3200" dirty="0"/>
              <a:t>118 PSD congregations with less than 50 in worship.</a:t>
            </a:r>
          </a:p>
          <a:p>
            <a:pPr algn="ctr"/>
            <a:r>
              <a:rPr lang="en-US" sz="3200" dirty="0"/>
              <a:t>72 “part-time” ministries – unable to afford a full-time pastor.</a:t>
            </a:r>
          </a:p>
          <a:p>
            <a:pPr algn="ctr"/>
            <a:endParaRPr lang="en-US" dirty="0"/>
          </a:p>
          <a:p>
            <a:pPr algn="ctr"/>
            <a:r>
              <a:rPr lang="en-US" sz="3600" b="1" dirty="0"/>
              <a:t>Time to Join </a:t>
            </a:r>
          </a:p>
          <a:p>
            <a:pPr algn="ctr"/>
            <a:r>
              <a:rPr lang="en-US" sz="3600" b="1" dirty="0"/>
              <a:t>Time to Share</a:t>
            </a:r>
          </a:p>
          <a:p>
            <a:pPr algn="ctr"/>
            <a:r>
              <a:rPr lang="en-US" sz="3600" b="1" dirty="0"/>
              <a:t>Time to Renew</a:t>
            </a:r>
          </a:p>
          <a:p>
            <a:pPr algn="ctr"/>
            <a:r>
              <a:rPr lang="en-US" sz="3600" b="1" dirty="0"/>
              <a:t>Time to Build</a:t>
            </a:r>
          </a:p>
          <a:p>
            <a:pPr algn="ctr"/>
            <a:r>
              <a:rPr lang="en-US" sz="3600" b="1" dirty="0"/>
              <a:t>Time to Grieve</a:t>
            </a:r>
          </a:p>
          <a:p>
            <a:pPr algn="ctr"/>
            <a:endParaRPr lang="en-US" sz="1600" dirty="0"/>
          </a:p>
          <a:p>
            <a:pPr algn="ctr"/>
            <a:r>
              <a:rPr lang="en-US" sz="3200" b="1" dirty="0"/>
              <a:t>None of these are accomplished alone.</a:t>
            </a:r>
          </a:p>
          <a:p>
            <a:pPr lvl="1"/>
            <a:endParaRPr lang="en-US" sz="1600" dirty="0"/>
          </a:p>
        </p:txBody>
      </p:sp>
    </p:spTree>
    <p:extLst>
      <p:ext uri="{BB962C8B-B14F-4D97-AF65-F5344CB8AC3E}">
        <p14:creationId xmlns:p14="http://schemas.microsoft.com/office/powerpoint/2010/main" val="340125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6" end="6"/>
                                            </p:txEl>
                                          </p:spTgt>
                                        </p:tgtEl>
                                        <p:attrNameLst>
                                          <p:attrName>style.visibility</p:attrName>
                                        </p:attrNameLst>
                                      </p:cBhvr>
                                      <p:to>
                                        <p:strVal val="visible"/>
                                      </p:to>
                                    </p:set>
                                    <p:animEffect transition="in" filter="fade">
                                      <p:cBhvr>
                                        <p:cTn id="10" dur="500"/>
                                        <p:tgtEl>
                                          <p:spTgt spid="4">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500"/>
                                        <p:tgtEl>
                                          <p:spTgt spid="4">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fade">
                                      <p:cBhvr>
                                        <p:cTn id="16" dur="500"/>
                                        <p:tgtEl>
                                          <p:spTgt spid="4">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500"/>
                                        <p:tgtEl>
                                          <p:spTgt spid="4">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11" end="11"/>
                                            </p:txEl>
                                          </p:spTgt>
                                        </p:tgtEl>
                                        <p:attrNameLst>
                                          <p:attrName>style.visibility</p:attrName>
                                        </p:attrNameLst>
                                      </p:cBhvr>
                                      <p:to>
                                        <p:strVal val="visible"/>
                                      </p:to>
                                    </p:set>
                                    <p:animEffect transition="in" filter="fade">
                                      <p:cBhvr>
                                        <p:cTn id="2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53CDF20-247A-7794-EBF1-8B2373B91C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0A5EFF-B392-4EAD-8597-6A9DBE408B54}"/>
              </a:ext>
            </a:extLst>
          </p:cNvPr>
          <p:cNvSpPr/>
          <p:nvPr/>
        </p:nvSpPr>
        <p:spPr>
          <a:xfrm>
            <a:off x="3048" y="18737"/>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6BA1E234-EBFB-9AE4-2F3E-39A37DDB0C88}"/>
              </a:ext>
            </a:extLst>
          </p:cNvPr>
          <p:cNvSpPr txBox="1"/>
          <p:nvPr/>
        </p:nvSpPr>
        <p:spPr>
          <a:xfrm>
            <a:off x="895368" y="146708"/>
            <a:ext cx="9783447" cy="707886"/>
          </a:xfrm>
          <a:prstGeom prst="rect">
            <a:avLst/>
          </a:prstGeom>
          <a:noFill/>
        </p:spPr>
        <p:txBody>
          <a:bodyPr wrap="none">
            <a:spAutoFit/>
          </a:bodyPr>
          <a:lstStyle/>
          <a:p>
            <a:pPr defTabSz="457200"/>
            <a:r>
              <a:rPr lang="en-US" sz="4000" b="1" dirty="0">
                <a:solidFill>
                  <a:srgbClr val="FFFFFF"/>
                </a:solidFill>
                <a:latin typeface="Helvetica Neue"/>
              </a:rPr>
              <a:t>What Happens When a Church Closes?</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14F3D144-610F-1C29-B68A-9BCB193DCB4C}"/>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56153ADC-0E16-9484-5041-92CC09DBA7AE}"/>
              </a:ext>
            </a:extLst>
          </p:cNvPr>
          <p:cNvSpPr txBox="1"/>
          <p:nvPr/>
        </p:nvSpPr>
        <p:spPr>
          <a:xfrm>
            <a:off x="1046297" y="1515027"/>
            <a:ext cx="10401263" cy="5447645"/>
          </a:xfrm>
          <a:prstGeom prst="rect">
            <a:avLst/>
          </a:prstGeom>
          <a:noFill/>
        </p:spPr>
        <p:txBody>
          <a:bodyPr wrap="square" rtlCol="0">
            <a:spAutoFit/>
          </a:bodyPr>
          <a:lstStyle/>
          <a:p>
            <a:pPr marL="514350" lvl="0" indent="-514350">
              <a:buFont typeface="+mj-lt"/>
              <a:buAutoNum type="arabicPeriod"/>
            </a:pPr>
            <a:r>
              <a:rPr lang="en-US" sz="3600" dirty="0"/>
              <a:t>We grieve together and have a closing worship service of celebration.</a:t>
            </a:r>
          </a:p>
          <a:p>
            <a:pPr marL="514350" lvl="0" indent="-514350">
              <a:buFont typeface="+mj-lt"/>
              <a:buAutoNum type="arabicPeriod"/>
            </a:pPr>
            <a:r>
              <a:rPr lang="en-US" sz="3600" dirty="0"/>
              <a:t>Reversionary Clause – honor the legacy of LCMS membership.</a:t>
            </a:r>
          </a:p>
          <a:p>
            <a:pPr marL="514350" lvl="0" indent="-514350">
              <a:buFont typeface="+mj-lt"/>
              <a:buAutoNum type="arabicPeriod"/>
            </a:pPr>
            <a:r>
              <a:rPr lang="en-US" sz="3600" dirty="0"/>
              <a:t>PSD is committed to faithfully steward the gifts of God.</a:t>
            </a:r>
          </a:p>
          <a:p>
            <a:pPr marL="514350" indent="-514350">
              <a:buFont typeface="+mj-lt"/>
              <a:buAutoNum type="arabicPeriod"/>
            </a:pPr>
            <a:r>
              <a:rPr lang="en-US" sz="3600" dirty="0"/>
              <a:t>3-Tier Property Evaluation Model</a:t>
            </a:r>
          </a:p>
          <a:p>
            <a:pPr marL="514350" lvl="0" indent="-514350">
              <a:buFont typeface="+mj-lt"/>
              <a:buAutoNum type="arabicPeriod"/>
            </a:pPr>
            <a:endParaRPr lang="en-US" sz="3200" dirty="0"/>
          </a:p>
          <a:p>
            <a:pPr lvl="0"/>
            <a:endParaRPr lang="en-US" sz="3200" dirty="0"/>
          </a:p>
          <a:p>
            <a:pPr lvl="0"/>
            <a:endParaRPr lang="en-US" sz="3200" dirty="0"/>
          </a:p>
        </p:txBody>
      </p:sp>
    </p:spTree>
    <p:extLst>
      <p:ext uri="{BB962C8B-B14F-4D97-AF65-F5344CB8AC3E}">
        <p14:creationId xmlns:p14="http://schemas.microsoft.com/office/powerpoint/2010/main" val="20931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67EFB49-B94F-49E1-8A2C-E38A718394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25F076-589E-9AB6-3167-FD2EDDA72DD8}"/>
              </a:ext>
            </a:extLst>
          </p:cNvPr>
          <p:cNvSpPr/>
          <p:nvPr/>
        </p:nvSpPr>
        <p:spPr>
          <a:xfrm>
            <a:off x="1588" y="0"/>
            <a:ext cx="12188952" cy="914400"/>
          </a:xfrm>
          <a:prstGeom prst="rect">
            <a:avLst/>
          </a:prstGeom>
          <a:solidFill>
            <a:srgbClr val="E65B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9AEE64CD-A688-1708-CB8A-2DD3969F0087}"/>
              </a:ext>
            </a:extLst>
          </p:cNvPr>
          <p:cNvSpPr txBox="1"/>
          <p:nvPr/>
        </p:nvSpPr>
        <p:spPr>
          <a:xfrm>
            <a:off x="915988" y="228601"/>
            <a:ext cx="9783447" cy="707886"/>
          </a:xfrm>
          <a:prstGeom prst="rect">
            <a:avLst/>
          </a:prstGeom>
          <a:noFill/>
        </p:spPr>
        <p:txBody>
          <a:bodyPr wrap="none">
            <a:spAutoFit/>
          </a:bodyPr>
          <a:lstStyle/>
          <a:p>
            <a:pPr defTabSz="457200"/>
            <a:r>
              <a:rPr lang="en-US" sz="4000" b="1" dirty="0">
                <a:solidFill>
                  <a:srgbClr val="FFFFFF"/>
                </a:solidFill>
                <a:latin typeface="Helvetica Neue"/>
              </a:rPr>
              <a:t>What Happens When a Church Closes?</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27A3E230-3184-25EA-48CD-596E86D83430}"/>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8" name="TextBox 7">
            <a:extLst>
              <a:ext uri="{FF2B5EF4-FFF2-40B4-BE49-F238E27FC236}">
                <a16:creationId xmlns:a16="http://schemas.microsoft.com/office/drawing/2014/main" id="{F7E34163-A29D-22D8-E426-B87C57F4ED69}"/>
              </a:ext>
            </a:extLst>
          </p:cNvPr>
          <p:cNvSpPr txBox="1"/>
          <p:nvPr/>
        </p:nvSpPr>
        <p:spPr>
          <a:xfrm>
            <a:off x="1419111" y="2262387"/>
            <a:ext cx="9305009" cy="113877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70AD47">
                    <a:lumMod val="75000"/>
                  </a:srgbClr>
                </a:solidFill>
                <a:effectLst/>
                <a:uLnTx/>
                <a:uFillTx/>
                <a:latin typeface="Montserrat" panose="02000505000000020004" pitchFamily="2" charset="77"/>
              </a:rPr>
              <a:t>TIER 1: R-R-R PROPERTY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rPr>
              <a:t>Revision and repurpose property for new launch(es)</a:t>
            </a:r>
          </a:p>
        </p:txBody>
      </p:sp>
      <p:sp>
        <p:nvSpPr>
          <p:cNvPr id="9" name="TextBox 8">
            <a:extLst>
              <a:ext uri="{FF2B5EF4-FFF2-40B4-BE49-F238E27FC236}">
                <a16:creationId xmlns:a16="http://schemas.microsoft.com/office/drawing/2014/main" id="{F4AEDBAE-BC23-A4DD-1BA4-FB9A74021800}"/>
              </a:ext>
            </a:extLst>
          </p:cNvPr>
          <p:cNvSpPr txBox="1"/>
          <p:nvPr/>
        </p:nvSpPr>
        <p:spPr>
          <a:xfrm>
            <a:off x="484028" y="1477340"/>
            <a:ext cx="11223944"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Montserrat" panose="02000505000000020004" pitchFamily="2" charset="77"/>
              </a:rPr>
              <a:t>3-TIER PROPERTY EVALUATION MODEL</a:t>
            </a:r>
            <a:endParaRPr kumimoji="0" lang="en-US" sz="3200" b="0" i="0" u="none" strike="noStrike" kern="0" cap="none" spc="0" normalizeH="0" baseline="0" noProof="0" dirty="0">
              <a:ln>
                <a:noFill/>
              </a:ln>
              <a:solidFill>
                <a:prstClr val="black"/>
              </a:solidFill>
              <a:effectLst/>
              <a:uLnTx/>
              <a:uFillTx/>
            </a:endParaRPr>
          </a:p>
        </p:txBody>
      </p:sp>
      <p:sp>
        <p:nvSpPr>
          <p:cNvPr id="10" name="TextBox 9">
            <a:extLst>
              <a:ext uri="{FF2B5EF4-FFF2-40B4-BE49-F238E27FC236}">
                <a16:creationId xmlns:a16="http://schemas.microsoft.com/office/drawing/2014/main" id="{9300DCEE-BF2F-80C0-C874-D682B5F37B27}"/>
              </a:ext>
            </a:extLst>
          </p:cNvPr>
          <p:cNvSpPr txBox="1"/>
          <p:nvPr/>
        </p:nvSpPr>
        <p:spPr>
          <a:xfrm>
            <a:off x="670560" y="3676110"/>
            <a:ext cx="10728960" cy="113877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C000">
                    <a:lumMod val="75000"/>
                  </a:srgbClr>
                </a:solidFill>
                <a:effectLst/>
                <a:uLnTx/>
                <a:uFillTx/>
                <a:latin typeface="Montserrat" panose="02000505000000020004" pitchFamily="2" charset="77"/>
              </a:rPr>
              <a:t>TIER 2: HOLD AND LEASE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rPr>
              <a:t>Generate rental revenue while determining future potential</a:t>
            </a:r>
          </a:p>
        </p:txBody>
      </p:sp>
      <p:sp>
        <p:nvSpPr>
          <p:cNvPr id="11" name="TextBox 10">
            <a:extLst>
              <a:ext uri="{FF2B5EF4-FFF2-40B4-BE49-F238E27FC236}">
                <a16:creationId xmlns:a16="http://schemas.microsoft.com/office/drawing/2014/main" id="{4671D51D-3C8F-08C1-C5BA-E9D60E112BA9}"/>
              </a:ext>
            </a:extLst>
          </p:cNvPr>
          <p:cNvSpPr txBox="1"/>
          <p:nvPr/>
        </p:nvSpPr>
        <p:spPr>
          <a:xfrm>
            <a:off x="670560" y="4998183"/>
            <a:ext cx="10314432" cy="163121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5B9BD5">
                    <a:lumMod val="75000"/>
                  </a:srgbClr>
                </a:solidFill>
                <a:effectLst/>
                <a:uLnTx/>
                <a:uFillTx/>
                <a:latin typeface="Montserrat" panose="02000505000000020004" pitchFamily="2" charset="77"/>
              </a:rPr>
              <a:t>TIER 3: SELL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rPr>
              <a:t>Proceeds from property sale funds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prstClr val="black"/>
                </a:solidFill>
                <a:effectLst/>
                <a:uLnTx/>
                <a:uFillTx/>
              </a:rPr>
              <a:t>mission/ministry/circuit/turn property into people</a:t>
            </a:r>
            <a:endParaRPr kumimoji="0" lang="en-US" sz="2000" b="0" i="1"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76475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318AA4F-608C-6420-71AA-D729CDB5F0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109914-CE24-5373-5AC7-B3CA424A340B}"/>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8A7A1291-FF91-224A-BAB4-72F64EA0CB44}"/>
              </a:ext>
            </a:extLst>
          </p:cNvPr>
          <p:cNvSpPr txBox="1"/>
          <p:nvPr/>
        </p:nvSpPr>
        <p:spPr>
          <a:xfrm>
            <a:off x="950265" y="173013"/>
            <a:ext cx="9783447" cy="707886"/>
          </a:xfrm>
          <a:prstGeom prst="rect">
            <a:avLst/>
          </a:prstGeom>
          <a:noFill/>
        </p:spPr>
        <p:txBody>
          <a:bodyPr wrap="none">
            <a:spAutoFit/>
          </a:bodyPr>
          <a:lstStyle/>
          <a:p>
            <a:pPr defTabSz="457200"/>
            <a:r>
              <a:rPr lang="en-US" sz="4000" b="1" dirty="0">
                <a:solidFill>
                  <a:srgbClr val="FFFFFF"/>
                </a:solidFill>
                <a:latin typeface="Helvetica Neue"/>
              </a:rPr>
              <a:t>What Happens When a Church Closes?</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8E877F0D-7767-3259-16AE-6749B81CDBC1}"/>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13B1344D-E3C2-8430-AE8B-D17190D222A8}"/>
              </a:ext>
            </a:extLst>
          </p:cNvPr>
          <p:cNvSpPr txBox="1"/>
          <p:nvPr/>
        </p:nvSpPr>
        <p:spPr>
          <a:xfrm>
            <a:off x="895368" y="1354389"/>
            <a:ext cx="10401263" cy="4524315"/>
          </a:xfrm>
          <a:prstGeom prst="rect">
            <a:avLst/>
          </a:prstGeom>
          <a:noFill/>
        </p:spPr>
        <p:txBody>
          <a:bodyPr wrap="square" rtlCol="0">
            <a:spAutoFit/>
          </a:bodyPr>
          <a:lstStyle/>
          <a:p>
            <a:pPr marL="514350" lvl="0" indent="-514350">
              <a:buFont typeface="+mj-lt"/>
              <a:buAutoNum type="arabicPeriod"/>
            </a:pPr>
            <a:r>
              <a:rPr lang="en-US" sz="3200" dirty="0"/>
              <a:t>We grieve together and have a wonderful closing worship service of celebration.</a:t>
            </a:r>
          </a:p>
          <a:p>
            <a:pPr marL="514350" lvl="0" indent="-514350">
              <a:buFont typeface="+mj-lt"/>
              <a:buAutoNum type="arabicPeriod"/>
            </a:pPr>
            <a:r>
              <a:rPr lang="en-US" sz="3200" dirty="0"/>
              <a:t>Reversionary Clause – honor the legacy of LCMS membership.</a:t>
            </a:r>
          </a:p>
          <a:p>
            <a:pPr marL="514350" lvl="0" indent="-514350">
              <a:buFont typeface="+mj-lt"/>
              <a:buAutoNum type="arabicPeriod"/>
            </a:pPr>
            <a:r>
              <a:rPr lang="en-US" sz="3200" dirty="0"/>
              <a:t>PSD is committed to faithfully steward the gifts of God.</a:t>
            </a:r>
          </a:p>
          <a:p>
            <a:pPr marL="514350" lvl="0" indent="-514350">
              <a:buFont typeface="+mj-lt"/>
              <a:buAutoNum type="arabicPeriod"/>
            </a:pPr>
            <a:r>
              <a:rPr lang="en-US" sz="3200" dirty="0"/>
              <a:t>3-Tier Property Evaluation Model</a:t>
            </a:r>
          </a:p>
          <a:p>
            <a:pPr marL="514350" lvl="0" indent="-514350">
              <a:buFont typeface="+mj-lt"/>
              <a:buAutoNum type="arabicPeriod"/>
            </a:pPr>
            <a:r>
              <a:rPr lang="en-US" sz="3200" dirty="0"/>
              <a:t>Real Estate Solutions (RES Solutions) – a Tier 1 Response</a:t>
            </a:r>
          </a:p>
          <a:p>
            <a:pPr lvl="0"/>
            <a:endParaRPr lang="en-US" sz="3200" dirty="0"/>
          </a:p>
          <a:p>
            <a:pPr lvl="0"/>
            <a:endParaRPr lang="en-US" sz="3200" dirty="0"/>
          </a:p>
        </p:txBody>
      </p:sp>
    </p:spTree>
    <p:extLst>
      <p:ext uri="{BB962C8B-B14F-4D97-AF65-F5344CB8AC3E}">
        <p14:creationId xmlns:p14="http://schemas.microsoft.com/office/powerpoint/2010/main" val="3089100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AEFF931-D1B8-2AE4-667A-F36A72E129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AB55D1-A4A3-8C09-52B6-F552A8C752EA}"/>
              </a:ext>
            </a:extLst>
          </p:cNvPr>
          <p:cNvSpPr/>
          <p:nvPr/>
        </p:nvSpPr>
        <p:spPr>
          <a:xfrm>
            <a:off x="1588" y="0"/>
            <a:ext cx="12188952" cy="914400"/>
          </a:xfrm>
          <a:prstGeom prst="rect">
            <a:avLst/>
          </a:prstGeom>
          <a:solidFill>
            <a:srgbClr val="E65B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34A5B16D-073F-52C0-616B-FB9DC75098CE}"/>
              </a:ext>
            </a:extLst>
          </p:cNvPr>
          <p:cNvSpPr txBox="1"/>
          <p:nvPr/>
        </p:nvSpPr>
        <p:spPr>
          <a:xfrm>
            <a:off x="903631" y="171436"/>
            <a:ext cx="7221849" cy="707886"/>
          </a:xfrm>
          <a:prstGeom prst="rect">
            <a:avLst/>
          </a:prstGeom>
          <a:noFill/>
        </p:spPr>
        <p:txBody>
          <a:bodyPr wrap="none">
            <a:spAutoFit/>
          </a:bodyPr>
          <a:lstStyle/>
          <a:p>
            <a:pPr defTabSz="457200"/>
            <a:r>
              <a:rPr lang="en-US" sz="4000" b="1" dirty="0">
                <a:solidFill>
                  <a:srgbClr val="FFFFFF"/>
                </a:solidFill>
                <a:latin typeface="Helvetica Neue"/>
              </a:rPr>
              <a:t>Real Estate Solutions - LCEF</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3CA4E043-E574-3FE9-EE08-7E408FBBA95C}"/>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12" name="AutoShape 2">
            <a:extLst>
              <a:ext uri="{FF2B5EF4-FFF2-40B4-BE49-F238E27FC236}">
                <a16:creationId xmlns:a16="http://schemas.microsoft.com/office/drawing/2014/main" id="{86EB901A-7C05-923A-0A6B-73F3287F7B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a:extLst>
              <a:ext uri="{FF2B5EF4-FFF2-40B4-BE49-F238E27FC236}">
                <a16:creationId xmlns:a16="http://schemas.microsoft.com/office/drawing/2014/main" id="{24FC73E3-4067-5D65-45A8-2C2773B5305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208B1095-E104-18D8-2EA2-0284CBC6D909}"/>
              </a:ext>
            </a:extLst>
          </p:cNvPr>
          <p:cNvSpPr txBox="1"/>
          <p:nvPr/>
        </p:nvSpPr>
        <p:spPr>
          <a:xfrm>
            <a:off x="3191995" y="2373116"/>
            <a:ext cx="7601348" cy="3847207"/>
          </a:xfrm>
          <a:prstGeom prst="rect">
            <a:avLst/>
          </a:prstGeom>
          <a:noFill/>
        </p:spPr>
        <p:txBody>
          <a:bodyPr wrap="square">
            <a:spAutoFit/>
          </a:bodyPr>
          <a:lstStyle/>
          <a:p>
            <a:r>
              <a:rPr lang="en-US" sz="3200" b="0" i="0" dirty="0">
                <a:effectLst/>
                <a:ea typeface="Calibri" panose="020F0502020204030204" pitchFamily="34" charset="0"/>
                <a:cs typeface="Calibri" panose="020F0502020204030204" pitchFamily="34" charset="0"/>
              </a:rPr>
              <a:t>LCEF developed Real Estate Solutions (RES). It’s a service that provides great resources, knowledge, and a partnership with LCEF that brings expertise we wouldn’t otherwise have. Available to congregations as well.</a:t>
            </a:r>
          </a:p>
          <a:p>
            <a:endParaRPr lang="en-US" sz="2000" dirty="0">
              <a:ea typeface="Calibri" panose="020F0502020204030204" pitchFamily="34" charset="0"/>
              <a:cs typeface="Calibri" panose="020F0502020204030204" pitchFamily="34" charset="0"/>
            </a:endParaRPr>
          </a:p>
          <a:p>
            <a:r>
              <a:rPr lang="en-US" sz="3200" dirty="0">
                <a:ea typeface="Calibri" panose="020F0502020204030204" pitchFamily="34" charset="0"/>
                <a:cs typeface="Calibri" panose="020F0502020204030204" pitchFamily="34" charset="0"/>
              </a:rPr>
              <a:t>First LCMS District to have a full-time property development specialist on our staff.</a:t>
            </a:r>
          </a:p>
        </p:txBody>
      </p:sp>
      <p:sp>
        <p:nvSpPr>
          <p:cNvPr id="23" name="TextBox 22">
            <a:extLst>
              <a:ext uri="{FF2B5EF4-FFF2-40B4-BE49-F238E27FC236}">
                <a16:creationId xmlns:a16="http://schemas.microsoft.com/office/drawing/2014/main" id="{ECA4168C-E144-C8EA-8022-90867965A941}"/>
              </a:ext>
            </a:extLst>
          </p:cNvPr>
          <p:cNvSpPr txBox="1"/>
          <p:nvPr/>
        </p:nvSpPr>
        <p:spPr>
          <a:xfrm>
            <a:off x="762364" y="1066800"/>
            <a:ext cx="10459148" cy="1077218"/>
          </a:xfrm>
          <a:prstGeom prst="rect">
            <a:avLst/>
          </a:prstGeom>
          <a:noFill/>
        </p:spPr>
        <p:txBody>
          <a:bodyPr wrap="square">
            <a:spAutoFit/>
          </a:bodyPr>
          <a:lstStyle/>
          <a:p>
            <a:r>
              <a:rPr lang="en-US" sz="3200" dirty="0"/>
              <a:t>How do we properly steward millions of dollars of property closures especially when we’re not in the property business?</a:t>
            </a:r>
          </a:p>
        </p:txBody>
      </p:sp>
      <p:pic>
        <p:nvPicPr>
          <p:cNvPr id="24" name="Picture 23">
            <a:extLst>
              <a:ext uri="{FF2B5EF4-FFF2-40B4-BE49-F238E27FC236}">
                <a16:creationId xmlns:a16="http://schemas.microsoft.com/office/drawing/2014/main" id="{B36406A8-6011-521D-410B-4CE3E8BE5B2F}"/>
              </a:ext>
            </a:extLst>
          </p:cNvPr>
          <p:cNvPicPr>
            <a:picLocks noChangeAspect="1"/>
          </p:cNvPicPr>
          <p:nvPr/>
        </p:nvPicPr>
        <p:blipFill>
          <a:blip r:embed="rId4"/>
          <a:stretch>
            <a:fillRect/>
          </a:stretch>
        </p:blipFill>
        <p:spPr>
          <a:xfrm>
            <a:off x="210448" y="2165674"/>
            <a:ext cx="2633700" cy="3834716"/>
          </a:xfrm>
          <a:prstGeom prst="rect">
            <a:avLst/>
          </a:prstGeom>
        </p:spPr>
      </p:pic>
      <p:sp>
        <p:nvSpPr>
          <p:cNvPr id="25" name="TextBox 24">
            <a:extLst>
              <a:ext uri="{FF2B5EF4-FFF2-40B4-BE49-F238E27FC236}">
                <a16:creationId xmlns:a16="http://schemas.microsoft.com/office/drawing/2014/main" id="{2AD3393B-32AC-7047-8C3F-98157D0AE51E}"/>
              </a:ext>
            </a:extLst>
          </p:cNvPr>
          <p:cNvSpPr txBox="1"/>
          <p:nvPr/>
        </p:nvSpPr>
        <p:spPr>
          <a:xfrm>
            <a:off x="219456" y="6022047"/>
            <a:ext cx="2624692" cy="800219"/>
          </a:xfrm>
          <a:prstGeom prst="rect">
            <a:avLst/>
          </a:prstGeom>
          <a:noFill/>
        </p:spPr>
        <p:txBody>
          <a:bodyPr wrap="square" rtlCol="0">
            <a:spAutoFit/>
          </a:bodyPr>
          <a:lstStyle/>
          <a:p>
            <a:pPr algn="ctr"/>
            <a:r>
              <a:rPr lang="en-US" sz="2800" dirty="0">
                <a:ea typeface="Calibri" panose="020F0502020204030204" pitchFamily="34" charset="0"/>
                <a:cs typeface="Calibri" panose="020F0502020204030204" pitchFamily="34" charset="0"/>
              </a:rPr>
              <a:t>Josh Rhee </a:t>
            </a:r>
          </a:p>
          <a:p>
            <a:endParaRPr lang="en-US" dirty="0"/>
          </a:p>
        </p:txBody>
      </p:sp>
    </p:spTree>
    <p:extLst>
      <p:ext uri="{BB962C8B-B14F-4D97-AF65-F5344CB8AC3E}">
        <p14:creationId xmlns:p14="http://schemas.microsoft.com/office/powerpoint/2010/main" val="126910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A390DCD-B29B-CC5E-5C75-D1238FAF127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FC2A41-C359-0315-FF37-1629B29B777A}"/>
              </a:ext>
            </a:extLst>
          </p:cNvPr>
          <p:cNvSpPr/>
          <p:nvPr/>
        </p:nvSpPr>
        <p:spPr>
          <a:xfrm>
            <a:off x="1588" y="0"/>
            <a:ext cx="12188952" cy="914400"/>
          </a:xfrm>
          <a:prstGeom prst="rect">
            <a:avLst/>
          </a:prstGeom>
          <a:solidFill>
            <a:srgbClr val="E65B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5A7CBED9-C475-B7BE-D2EB-1E313C447259}"/>
              </a:ext>
            </a:extLst>
          </p:cNvPr>
          <p:cNvSpPr txBox="1"/>
          <p:nvPr/>
        </p:nvSpPr>
        <p:spPr>
          <a:xfrm>
            <a:off x="915988" y="162713"/>
            <a:ext cx="7221849" cy="707886"/>
          </a:xfrm>
          <a:prstGeom prst="rect">
            <a:avLst/>
          </a:prstGeom>
          <a:noFill/>
        </p:spPr>
        <p:txBody>
          <a:bodyPr wrap="none">
            <a:spAutoFit/>
          </a:bodyPr>
          <a:lstStyle/>
          <a:p>
            <a:pPr defTabSz="457200"/>
            <a:r>
              <a:rPr lang="en-US" sz="4000" b="1" dirty="0">
                <a:solidFill>
                  <a:srgbClr val="FFFFFF"/>
                </a:solidFill>
                <a:latin typeface="Helvetica Neue"/>
              </a:rPr>
              <a:t>Real Estate Solutions - LCEF</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BE397029-D55F-7AE9-E4C6-7F54FCA8A013}"/>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12" name="AutoShape 2">
            <a:extLst>
              <a:ext uri="{FF2B5EF4-FFF2-40B4-BE49-F238E27FC236}">
                <a16:creationId xmlns:a16="http://schemas.microsoft.com/office/drawing/2014/main" id="{89B90F60-EFEC-E125-0752-76A89ABDF51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a:extLst>
              <a:ext uri="{FF2B5EF4-FFF2-40B4-BE49-F238E27FC236}">
                <a16:creationId xmlns:a16="http://schemas.microsoft.com/office/drawing/2014/main" id="{7B7414E3-B6CB-29EC-CACB-7EFEB755995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68254A89-E964-B08C-09D3-C1CEC60FD641}"/>
              </a:ext>
            </a:extLst>
          </p:cNvPr>
          <p:cNvSpPr txBox="1"/>
          <p:nvPr/>
        </p:nvSpPr>
        <p:spPr>
          <a:xfrm>
            <a:off x="915988" y="1534684"/>
            <a:ext cx="10398188" cy="5016758"/>
          </a:xfrm>
          <a:prstGeom prst="rect">
            <a:avLst/>
          </a:prstGeom>
          <a:noFill/>
        </p:spPr>
        <p:txBody>
          <a:bodyPr wrap="square">
            <a:spAutoFit/>
          </a:bodyPr>
          <a:lstStyle/>
          <a:p>
            <a:pPr marL="514350" indent="-514350" algn="l" fontAlgn="base">
              <a:buFont typeface="+mj-lt"/>
              <a:buAutoNum type="arabicPeriod"/>
            </a:pPr>
            <a:r>
              <a:rPr lang="en-US" sz="3200" b="0" i="0" dirty="0">
                <a:effectLst/>
                <a:ea typeface="Calibri" panose="020F0502020204030204" pitchFamily="34" charset="0"/>
                <a:cs typeface="Calibri" panose="020F0502020204030204" pitchFamily="34" charset="0"/>
              </a:rPr>
              <a:t>Maximize a property for the greatest future ministry potential.</a:t>
            </a:r>
          </a:p>
          <a:p>
            <a:pPr marL="514350" indent="-514350" algn="l" fontAlgn="base">
              <a:buFont typeface="+mj-lt"/>
              <a:buAutoNum type="arabicPeriod"/>
            </a:pPr>
            <a:r>
              <a:rPr lang="en-US" sz="3200" dirty="0">
                <a:ea typeface="Calibri" panose="020F0502020204030204" pitchFamily="34" charset="0"/>
                <a:cs typeface="Calibri" panose="020F0502020204030204" pitchFamily="34" charset="0"/>
              </a:rPr>
              <a:t>Enables us to directly serve a specific community.</a:t>
            </a:r>
            <a:r>
              <a:rPr lang="en-US" sz="3200" b="0" i="0" dirty="0">
                <a:effectLst/>
                <a:ea typeface="Calibri" panose="020F0502020204030204" pitchFamily="34" charset="0"/>
                <a:cs typeface="Calibri" panose="020F0502020204030204" pitchFamily="34" charset="0"/>
              </a:rPr>
              <a:t> </a:t>
            </a:r>
          </a:p>
          <a:p>
            <a:pPr marL="514350" indent="-514350" algn="l" fontAlgn="base">
              <a:buFont typeface="+mj-lt"/>
              <a:buAutoNum type="arabicPeriod"/>
            </a:pPr>
            <a:r>
              <a:rPr lang="en-US" sz="3200" b="0" i="0" dirty="0">
                <a:effectLst/>
                <a:ea typeface="Calibri" panose="020F0502020204030204" pitchFamily="34" charset="0"/>
                <a:cs typeface="Calibri" panose="020F0502020204030204" pitchFamily="34" charset="0"/>
              </a:rPr>
              <a:t>Creating alternative sources of revenue for ministry sustainability into the future.</a:t>
            </a:r>
          </a:p>
          <a:p>
            <a:pPr marL="514350" indent="-514350" algn="l" fontAlgn="base">
              <a:buFont typeface="+mj-lt"/>
              <a:buAutoNum type="arabicPeriod"/>
            </a:pPr>
            <a:endParaRPr lang="en-US" sz="3200" dirty="0">
              <a:ea typeface="Calibri" panose="020F0502020204030204" pitchFamily="34" charset="0"/>
              <a:cs typeface="Calibri" panose="020F0502020204030204" pitchFamily="34" charset="0"/>
            </a:endParaRPr>
          </a:p>
          <a:p>
            <a:pPr algn="ctr" fontAlgn="base"/>
            <a:r>
              <a:rPr lang="en-US" sz="3200" b="1" i="0" dirty="0">
                <a:effectLst/>
                <a:ea typeface="Calibri" panose="020F0502020204030204" pitchFamily="34" charset="0"/>
                <a:cs typeface="Calibri" panose="020F0502020204030204" pitchFamily="34" charset="0"/>
              </a:rPr>
              <a:t>If we didn’t have this option, it would force us to sell more properties and lose our footprint in communities.</a:t>
            </a:r>
          </a:p>
          <a:p>
            <a:pPr marL="514350" indent="-514350" algn="l" fontAlgn="base">
              <a:buFont typeface="+mj-lt"/>
              <a:buAutoNum type="arabicPeriod"/>
            </a:pPr>
            <a:endParaRPr lang="en-US" sz="3200" dirty="0">
              <a:ea typeface="Calibri" panose="020F0502020204030204" pitchFamily="34" charset="0"/>
              <a:cs typeface="Calibri" panose="020F0502020204030204" pitchFamily="34" charset="0"/>
            </a:endParaRPr>
          </a:p>
          <a:p>
            <a:pPr algn="l" fontAlgn="base"/>
            <a:r>
              <a:rPr lang="en-US" sz="3200" b="1" i="0" dirty="0">
                <a:effectLst/>
                <a:ea typeface="Calibri" panose="020F0502020204030204" pitchFamily="34" charset="0"/>
                <a:cs typeface="Calibri" panose="020F0502020204030204" pitchFamily="34" charset="0"/>
              </a:rPr>
              <a:t>Example: Gethsemane, Riverside closed at the end of 2022.</a:t>
            </a:r>
          </a:p>
        </p:txBody>
      </p:sp>
    </p:spTree>
    <p:extLst>
      <p:ext uri="{BB962C8B-B14F-4D97-AF65-F5344CB8AC3E}">
        <p14:creationId xmlns:p14="http://schemas.microsoft.com/office/powerpoint/2010/main" val="5304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4" end="4"/>
                                            </p:txEl>
                                          </p:spTgt>
                                        </p:tgtEl>
                                        <p:attrNameLst>
                                          <p:attrName>style.visibility</p:attrName>
                                        </p:attrNameLst>
                                      </p:cBhvr>
                                      <p:to>
                                        <p:strVal val="visible"/>
                                      </p:to>
                                    </p:set>
                                    <p:animEffect transition="in" filter="fade">
                                      <p:cBhvr>
                                        <p:cTn id="7" dur="500"/>
                                        <p:tgtEl>
                                          <p:spTgt spid="20">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6" end="6"/>
                                            </p:txEl>
                                          </p:spTgt>
                                        </p:tgtEl>
                                        <p:attrNameLst>
                                          <p:attrName>style.visibility</p:attrName>
                                        </p:attrNameLst>
                                      </p:cBhvr>
                                      <p:to>
                                        <p:strVal val="visible"/>
                                      </p:to>
                                    </p:set>
                                    <p:animEffect transition="in" filter="fade">
                                      <p:cBhvr>
                                        <p:cTn id="10" dur="500"/>
                                        <p:tgtEl>
                                          <p:spTgt spid="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B0D475A-84E1-5E7C-55CE-CCCDD82A49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6CE539-4742-EB41-5D5F-07D6F16EBD92}"/>
              </a:ext>
            </a:extLst>
          </p:cNvPr>
          <p:cNvSpPr/>
          <p:nvPr/>
        </p:nvSpPr>
        <p:spPr>
          <a:xfrm>
            <a:off x="1588" y="0"/>
            <a:ext cx="12188952" cy="914400"/>
          </a:xfrm>
          <a:prstGeom prst="rect">
            <a:avLst/>
          </a:prstGeom>
          <a:solidFill>
            <a:srgbClr val="E08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4" name="Rectangle 3">
            <a:extLst>
              <a:ext uri="{FF2B5EF4-FFF2-40B4-BE49-F238E27FC236}">
                <a16:creationId xmlns:a16="http://schemas.microsoft.com/office/drawing/2014/main" id="{96953ECD-A3A8-CE09-D63F-3927FEEE0765}"/>
              </a:ext>
            </a:extLst>
          </p:cNvPr>
          <p:cNvSpPr/>
          <p:nvPr/>
        </p:nvSpPr>
        <p:spPr>
          <a:xfrm>
            <a:off x="915988" y="1371600"/>
            <a:ext cx="10515600" cy="4572000"/>
          </a:xfrm>
          <a:prstGeom prst="rect">
            <a:avLst/>
          </a:prstGeom>
          <a:solidFill>
            <a:schemeClr val="accent4">
              <a:alpha val="2708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pic>
        <p:nvPicPr>
          <p:cNvPr id="6" name="Picture 5">
            <a:extLst>
              <a:ext uri="{FF2B5EF4-FFF2-40B4-BE49-F238E27FC236}">
                <a16:creationId xmlns:a16="http://schemas.microsoft.com/office/drawing/2014/main" id="{0ECB30AA-8DAC-6D2A-3749-318DEC5767F4}"/>
              </a:ext>
            </a:extLst>
          </p:cNvPr>
          <p:cNvPicPr>
            <a:picLocks noChangeAspect="1"/>
          </p:cNvPicPr>
          <p:nvPr/>
        </p:nvPicPr>
        <p:blipFill>
          <a:blip r:embed="rId2"/>
          <a:stretch>
            <a:fillRect/>
          </a:stretch>
        </p:blipFill>
        <p:spPr>
          <a:xfrm>
            <a:off x="1394093" y="2274760"/>
            <a:ext cx="2841659" cy="2765679"/>
          </a:xfrm>
          <a:prstGeom prst="rect">
            <a:avLst/>
          </a:prstGeom>
        </p:spPr>
      </p:pic>
      <p:sp>
        <p:nvSpPr>
          <p:cNvPr id="7" name="TextBox 6">
            <a:extLst>
              <a:ext uri="{FF2B5EF4-FFF2-40B4-BE49-F238E27FC236}">
                <a16:creationId xmlns:a16="http://schemas.microsoft.com/office/drawing/2014/main" id="{D641815F-7AB1-A323-D394-BACEB969E5FC}"/>
              </a:ext>
            </a:extLst>
          </p:cNvPr>
          <p:cNvSpPr txBox="1"/>
          <p:nvPr/>
        </p:nvSpPr>
        <p:spPr>
          <a:xfrm>
            <a:off x="4713857" y="2364937"/>
            <a:ext cx="6338252" cy="2585323"/>
          </a:xfrm>
          <a:prstGeom prst="rect">
            <a:avLst/>
          </a:prstGeom>
          <a:noFill/>
        </p:spPr>
        <p:txBody>
          <a:bodyPr wrap="square" rtlCol="0">
            <a:spAutoFit/>
          </a:bodyPr>
          <a:lstStyle/>
          <a:p>
            <a:r>
              <a:rPr lang="en-US" sz="5400" b="1" i="0" dirty="0">
                <a:solidFill>
                  <a:srgbClr val="4C77BB"/>
                </a:solidFill>
                <a:effectLst/>
                <a:latin typeface="avenir-lt-w01_85-heavy1475544"/>
              </a:rPr>
              <a:t>PSD School Ministries</a:t>
            </a:r>
          </a:p>
          <a:p>
            <a:pPr algn="l" rtl="0" fontAlgn="base">
              <a:buNone/>
            </a:pPr>
            <a:r>
              <a:rPr lang="en-US" sz="5400" b="1" i="0" dirty="0">
                <a:solidFill>
                  <a:srgbClr val="E1864C"/>
                </a:solidFill>
                <a:effectLst/>
                <a:latin typeface="avenir-lt-w01_85-heavy1475544"/>
              </a:rPr>
              <a:t>Connected In Christ</a:t>
            </a:r>
            <a:endParaRPr lang="en-US" sz="4800" b="1" dirty="0"/>
          </a:p>
        </p:txBody>
      </p:sp>
    </p:spTree>
    <p:extLst>
      <p:ext uri="{BB962C8B-B14F-4D97-AF65-F5344CB8AC3E}">
        <p14:creationId xmlns:p14="http://schemas.microsoft.com/office/powerpoint/2010/main" val="98449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D5BC6E1-65C4-D781-A7CE-769B78FF47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CD9AC0-EAC8-BAAC-445E-0E43D6CB7592}"/>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04C9430E-1CE3-2CC1-B2D4-6566A5F63F88}"/>
              </a:ext>
            </a:extLst>
          </p:cNvPr>
          <p:cNvSpPr txBox="1"/>
          <p:nvPr/>
        </p:nvSpPr>
        <p:spPr>
          <a:xfrm>
            <a:off x="950265" y="173013"/>
            <a:ext cx="8621271" cy="707886"/>
          </a:xfrm>
          <a:prstGeom prst="rect">
            <a:avLst/>
          </a:prstGeom>
          <a:noFill/>
        </p:spPr>
        <p:txBody>
          <a:bodyPr wrap="none">
            <a:spAutoFit/>
          </a:bodyPr>
          <a:lstStyle/>
          <a:p>
            <a:pPr defTabSz="457200"/>
            <a:r>
              <a:rPr lang="en-US" sz="4000" b="1" dirty="0">
                <a:solidFill>
                  <a:srgbClr val="FFFFFF"/>
                </a:solidFill>
                <a:latin typeface="Helvetica Neue"/>
              </a:rPr>
              <a:t>Pacific Southwest District Schools</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0120F3FB-C0A6-B16C-5F91-FA48073941D6}"/>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3B471C5A-1D1B-FE9D-F9D8-83CCC1E0F9E3}"/>
              </a:ext>
            </a:extLst>
          </p:cNvPr>
          <p:cNvSpPr txBox="1"/>
          <p:nvPr/>
        </p:nvSpPr>
        <p:spPr>
          <a:xfrm>
            <a:off x="822216" y="2400330"/>
            <a:ext cx="10547567" cy="2246769"/>
          </a:xfrm>
          <a:prstGeom prst="rect">
            <a:avLst/>
          </a:prstGeom>
          <a:noFill/>
        </p:spPr>
        <p:txBody>
          <a:bodyPr wrap="square" rtlCol="0">
            <a:spAutoFit/>
          </a:bodyPr>
          <a:lstStyle/>
          <a:p>
            <a:pPr lvl="0" algn="ctr"/>
            <a:r>
              <a:rPr lang="en-US" sz="3600" dirty="0"/>
              <a:t>The schools of the Pacific Southwest District will become the private schools of choice in the Southwestern United States. </a:t>
            </a:r>
          </a:p>
          <a:p>
            <a:pPr lvl="0"/>
            <a:endParaRPr lang="en-US" sz="3200" dirty="0"/>
          </a:p>
        </p:txBody>
      </p:sp>
    </p:spTree>
    <p:extLst>
      <p:ext uri="{BB962C8B-B14F-4D97-AF65-F5344CB8AC3E}">
        <p14:creationId xmlns:p14="http://schemas.microsoft.com/office/powerpoint/2010/main" val="3371162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C707C0F-4744-9114-617A-76CD76B90B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97CAB0-614A-2B8A-0AB7-D515E3D6080A}"/>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107A2324-F601-26F0-43ED-51340420F665}"/>
              </a:ext>
            </a:extLst>
          </p:cNvPr>
          <p:cNvSpPr txBox="1"/>
          <p:nvPr/>
        </p:nvSpPr>
        <p:spPr>
          <a:xfrm>
            <a:off x="950265" y="173013"/>
            <a:ext cx="7397603" cy="707886"/>
          </a:xfrm>
          <a:prstGeom prst="rect">
            <a:avLst/>
          </a:prstGeom>
          <a:noFill/>
        </p:spPr>
        <p:txBody>
          <a:bodyPr wrap="none">
            <a:spAutoFit/>
          </a:bodyPr>
          <a:lstStyle/>
          <a:p>
            <a:pPr defTabSz="457200"/>
            <a:r>
              <a:rPr lang="en-US" sz="4000" b="1" dirty="0">
                <a:solidFill>
                  <a:srgbClr val="FFFFFF"/>
                </a:solidFill>
                <a:latin typeface="Helvetica Neue"/>
              </a:rPr>
              <a:t>Schools – What You Will Hear</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61474A91-5A47-E78A-BD30-54B62A5B40D0}"/>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ECCFFE7A-D420-E477-7B48-F0697C2DEAD3}"/>
              </a:ext>
            </a:extLst>
          </p:cNvPr>
          <p:cNvSpPr txBox="1"/>
          <p:nvPr/>
        </p:nvSpPr>
        <p:spPr>
          <a:xfrm>
            <a:off x="822216" y="1668229"/>
            <a:ext cx="10547567" cy="5016758"/>
          </a:xfrm>
          <a:prstGeom prst="rect">
            <a:avLst/>
          </a:prstGeom>
          <a:noFill/>
        </p:spPr>
        <p:txBody>
          <a:bodyPr wrap="square" rtlCol="0">
            <a:spAutoFit/>
          </a:bodyPr>
          <a:lstStyle/>
          <a:p>
            <a:pPr marL="571500" lvl="0" indent="-571500">
              <a:buFont typeface="Arial" panose="020B0604020202020204" pitchFamily="34" charset="0"/>
              <a:buChar char="•"/>
              <a:defRPr/>
            </a:pPr>
            <a:r>
              <a:rPr lang="en-US" sz="3600" dirty="0">
                <a:solidFill>
                  <a:srgbClr val="26263A"/>
                </a:solidFill>
              </a:rPr>
              <a:t>More than just the finest education, it’s about the salvation of souls, a legacy of faith for generations of families.</a:t>
            </a:r>
          </a:p>
          <a:p>
            <a:pPr marL="571500" lvl="0" indent="-571500">
              <a:buFont typeface="Arial" panose="020B0604020202020204" pitchFamily="34" charset="0"/>
              <a:buChar char="•"/>
              <a:defRPr/>
            </a:pPr>
            <a:r>
              <a:rPr lang="en-US" sz="3600" dirty="0">
                <a:solidFill>
                  <a:srgbClr val="26263A"/>
                </a:solidFill>
              </a:rPr>
              <a:t>The best measurement of success for our schools is the number of baptisms that occur.</a:t>
            </a:r>
          </a:p>
          <a:p>
            <a:pPr marL="571500" lvl="0" indent="-571500">
              <a:buFont typeface="Arial" panose="020B0604020202020204" pitchFamily="34" charset="0"/>
              <a:buChar char="•"/>
              <a:defRPr/>
            </a:pPr>
            <a:r>
              <a:rPr lang="en-US" sz="3600" dirty="0">
                <a:solidFill>
                  <a:srgbClr val="26263A"/>
                </a:solidFill>
              </a:rPr>
              <a:t>Cutting edge of innovation that never strays from Christ-centered education. </a:t>
            </a:r>
          </a:p>
          <a:p>
            <a:pPr marL="571500" lvl="0" indent="-571500">
              <a:buFont typeface="Arial" panose="020B0604020202020204" pitchFamily="34" charset="0"/>
              <a:buChar char="•"/>
              <a:defRPr/>
            </a:pPr>
            <a:endParaRPr lang="en-US" sz="3600" dirty="0"/>
          </a:p>
          <a:p>
            <a:pPr lvl="0"/>
            <a:endParaRPr lang="en-US" sz="3200" dirty="0"/>
          </a:p>
        </p:txBody>
      </p:sp>
    </p:spTree>
    <p:extLst>
      <p:ext uri="{BB962C8B-B14F-4D97-AF65-F5344CB8AC3E}">
        <p14:creationId xmlns:p14="http://schemas.microsoft.com/office/powerpoint/2010/main" val="278531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481E8-A1F1-9635-36B0-7D8ECE800BF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48B8F73-9E8D-CC22-73EB-47EF0669F4F9}"/>
              </a:ext>
            </a:extLst>
          </p:cNvPr>
          <p:cNvPicPr>
            <a:picLocks noChangeAspect="1"/>
          </p:cNvPicPr>
          <p:nvPr/>
        </p:nvPicPr>
        <p:blipFill>
          <a:blip r:embed="rId4"/>
          <a:stretch>
            <a:fillRect/>
          </a:stretch>
        </p:blipFill>
        <p:spPr>
          <a:xfrm>
            <a:off x="3705225" y="1844024"/>
            <a:ext cx="8146038" cy="4594875"/>
          </a:xfrm>
          <a:prstGeom prst="rect">
            <a:avLst/>
          </a:prstGeom>
        </p:spPr>
      </p:pic>
      <p:pic>
        <p:nvPicPr>
          <p:cNvPr id="5" name="Picture 4">
            <a:extLst>
              <a:ext uri="{FF2B5EF4-FFF2-40B4-BE49-F238E27FC236}">
                <a16:creationId xmlns:a16="http://schemas.microsoft.com/office/drawing/2014/main" id="{D05F2B44-5DDB-2B53-BDAA-5D974EEC585A}"/>
              </a:ext>
            </a:extLst>
          </p:cNvPr>
          <p:cNvPicPr>
            <a:picLocks noChangeAspect="1"/>
          </p:cNvPicPr>
          <p:nvPr/>
        </p:nvPicPr>
        <p:blipFill>
          <a:blip r:embed="rId5"/>
          <a:stretch>
            <a:fillRect/>
          </a:stretch>
        </p:blipFill>
        <p:spPr>
          <a:xfrm>
            <a:off x="340737" y="338500"/>
            <a:ext cx="7242676" cy="4828450"/>
          </a:xfrm>
          <a:prstGeom prst="rect">
            <a:avLst/>
          </a:prstGeom>
        </p:spPr>
      </p:pic>
    </p:spTree>
    <p:extLst>
      <p:ext uri="{BB962C8B-B14F-4D97-AF65-F5344CB8AC3E}">
        <p14:creationId xmlns:p14="http://schemas.microsoft.com/office/powerpoint/2010/main" val="388847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3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4000"/>
                                        <p:tgtEl>
                                          <p:spTgt spid="3"/>
                                        </p:tgtEl>
                                      </p:cBhvr>
                                    </p:animEffect>
                                  </p:childTnLst>
                                </p:cTn>
                              </p:par>
                            </p:childTnLst>
                          </p:cTn>
                        </p:par>
                        <p:par>
                          <p:cTn id="11" fill="hold">
                            <p:stCondLst>
                              <p:cond delay="7000"/>
                            </p:stCondLst>
                            <p:childTnLst>
                              <p:par>
                                <p:cTn id="12" presetID="10" presetClass="entr" presetSubtype="0" fill="hold" nodeType="afterEffect">
                                  <p:stCondLst>
                                    <p:cond delay="3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4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ED72A43-67A8-03D7-0887-C98248A06F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D9AA8A-6B7B-EB82-003B-010F90B65FC5}"/>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F6F25DBC-841F-C069-7E6F-D13CC72835BF}"/>
              </a:ext>
            </a:extLst>
          </p:cNvPr>
          <p:cNvSpPr txBox="1"/>
          <p:nvPr/>
        </p:nvSpPr>
        <p:spPr>
          <a:xfrm>
            <a:off x="950265" y="173013"/>
            <a:ext cx="8621271" cy="707886"/>
          </a:xfrm>
          <a:prstGeom prst="rect">
            <a:avLst/>
          </a:prstGeom>
          <a:noFill/>
        </p:spPr>
        <p:txBody>
          <a:bodyPr wrap="none">
            <a:spAutoFit/>
          </a:bodyPr>
          <a:lstStyle/>
          <a:p>
            <a:pPr defTabSz="457200"/>
            <a:r>
              <a:rPr lang="en-US" sz="4000" b="1" dirty="0">
                <a:solidFill>
                  <a:srgbClr val="FFFFFF"/>
                </a:solidFill>
                <a:latin typeface="Helvetica Neue"/>
              </a:rPr>
              <a:t>Pacific Southwest District Schools</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CD306758-D961-1011-DB48-E47F98E206E3}"/>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2AB4A7A6-CD67-ECC2-9BBF-9B5AA87AE304}"/>
              </a:ext>
            </a:extLst>
          </p:cNvPr>
          <p:cNvSpPr txBox="1"/>
          <p:nvPr/>
        </p:nvSpPr>
        <p:spPr>
          <a:xfrm>
            <a:off x="822216" y="1190988"/>
            <a:ext cx="10547567" cy="5570756"/>
          </a:xfrm>
          <a:prstGeom prst="rect">
            <a:avLst/>
          </a:prstGeom>
          <a:noFill/>
        </p:spPr>
        <p:txBody>
          <a:bodyPr wrap="square" rtlCol="0">
            <a:spAutoFit/>
          </a:bodyPr>
          <a:lstStyle/>
          <a:p>
            <a:pPr marL="571500" lvl="0" indent="-571500">
              <a:buFont typeface="Arial" panose="020B0604020202020204" pitchFamily="34" charset="0"/>
              <a:buChar char="•"/>
              <a:defRPr/>
            </a:pPr>
            <a:r>
              <a:rPr lang="en-US" sz="3600" dirty="0">
                <a:solidFill>
                  <a:srgbClr val="26263A"/>
                </a:solidFill>
              </a:rPr>
              <a:t>Churches of every size have schools.</a:t>
            </a:r>
          </a:p>
          <a:p>
            <a:pPr marL="571500" lvl="0" indent="-571500">
              <a:buFont typeface="Arial" panose="020B0604020202020204" pitchFamily="34" charset="0"/>
              <a:buChar char="•"/>
              <a:defRPr/>
            </a:pPr>
            <a:r>
              <a:rPr lang="en-US" sz="3600" dirty="0">
                <a:solidFill>
                  <a:srgbClr val="26263A"/>
                </a:solidFill>
              </a:rPr>
              <a:t>Our strongest, healthiest, and largest congregations have schools.</a:t>
            </a:r>
          </a:p>
          <a:p>
            <a:pPr marL="571500" lvl="0" indent="-571500">
              <a:buFont typeface="Arial" panose="020B0604020202020204" pitchFamily="34" charset="0"/>
              <a:buChar char="•"/>
              <a:defRPr/>
            </a:pPr>
            <a:r>
              <a:rPr lang="en-US" sz="3600" dirty="0">
                <a:solidFill>
                  <a:srgbClr val="26263A"/>
                </a:solidFill>
              </a:rPr>
              <a:t>It works best when there is a Combined Church and School Ministry, where the School is the #1 Mission.</a:t>
            </a:r>
          </a:p>
          <a:p>
            <a:pPr marL="571500" lvl="0" indent="-571500">
              <a:buFont typeface="Arial" panose="020B0604020202020204" pitchFamily="34" charset="0"/>
              <a:buChar char="•"/>
            </a:pPr>
            <a:r>
              <a:rPr lang="en-US" sz="3600" dirty="0"/>
              <a:t>We talk about church planting, mission societies, 100 in 10, and partnerships between congregations. The same applies to schools. </a:t>
            </a:r>
          </a:p>
          <a:p>
            <a:pPr marL="571500" indent="-571500">
              <a:buFont typeface="Arial" panose="020B0604020202020204" pitchFamily="34" charset="0"/>
              <a:buChar char="•"/>
            </a:pPr>
            <a:r>
              <a:rPr lang="en-US" sz="3600" dirty="0"/>
              <a:t>Start a new school. Let our experts help!</a:t>
            </a:r>
          </a:p>
          <a:p>
            <a:pPr lvl="0"/>
            <a:endParaRPr lang="en-US" sz="3200" dirty="0"/>
          </a:p>
        </p:txBody>
      </p:sp>
    </p:spTree>
    <p:extLst>
      <p:ext uri="{BB962C8B-B14F-4D97-AF65-F5344CB8AC3E}">
        <p14:creationId xmlns:p14="http://schemas.microsoft.com/office/powerpoint/2010/main" val="258240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5F1D328-FB88-4B5D-1466-C2FD0B5B54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607B1A-A948-BA63-B387-3457E587FFBA}"/>
              </a:ext>
            </a:extLst>
          </p:cNvPr>
          <p:cNvSpPr/>
          <p:nvPr/>
        </p:nvSpPr>
        <p:spPr>
          <a:xfrm>
            <a:off x="1588" y="0"/>
            <a:ext cx="12188952" cy="914400"/>
          </a:xfrm>
          <a:prstGeom prst="rect">
            <a:avLst/>
          </a:prstGeom>
          <a:solidFill>
            <a:srgbClr val="E08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4" name="Rectangle 3">
            <a:extLst>
              <a:ext uri="{FF2B5EF4-FFF2-40B4-BE49-F238E27FC236}">
                <a16:creationId xmlns:a16="http://schemas.microsoft.com/office/drawing/2014/main" id="{21E892CD-491C-1431-F4F5-C5582BB8C9B1}"/>
              </a:ext>
            </a:extLst>
          </p:cNvPr>
          <p:cNvSpPr/>
          <p:nvPr/>
        </p:nvSpPr>
        <p:spPr>
          <a:xfrm>
            <a:off x="915988" y="1371600"/>
            <a:ext cx="10515600" cy="4572000"/>
          </a:xfrm>
          <a:prstGeom prst="rect">
            <a:avLst/>
          </a:prstGeom>
          <a:solidFill>
            <a:schemeClr val="accent4">
              <a:alpha val="2708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pic>
        <p:nvPicPr>
          <p:cNvPr id="3" name="Picture 2">
            <a:extLst>
              <a:ext uri="{FF2B5EF4-FFF2-40B4-BE49-F238E27FC236}">
                <a16:creationId xmlns:a16="http://schemas.microsoft.com/office/drawing/2014/main" id="{ABB73CC2-C7C0-2795-3D8A-338ECADFFC0A}"/>
              </a:ext>
            </a:extLst>
          </p:cNvPr>
          <p:cNvPicPr>
            <a:picLocks noChangeAspect="1"/>
          </p:cNvPicPr>
          <p:nvPr/>
        </p:nvPicPr>
        <p:blipFill>
          <a:blip r:embed="rId2"/>
          <a:stretch>
            <a:fillRect/>
          </a:stretch>
        </p:blipFill>
        <p:spPr>
          <a:xfrm>
            <a:off x="3940904" y="1507812"/>
            <a:ext cx="4310191" cy="4299575"/>
          </a:xfrm>
          <a:prstGeom prst="rect">
            <a:avLst/>
          </a:prstGeom>
        </p:spPr>
      </p:pic>
    </p:spTree>
    <p:extLst>
      <p:ext uri="{BB962C8B-B14F-4D97-AF65-F5344CB8AC3E}">
        <p14:creationId xmlns:p14="http://schemas.microsoft.com/office/powerpoint/2010/main" val="2047438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477C948-FA7F-FCDB-648D-26F8DA85C48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0719C7B-2ADD-D682-8C3E-15697D39EB82}"/>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4CC4996B-92BD-12BD-2EC1-0383E95AEE7B}"/>
              </a:ext>
            </a:extLst>
          </p:cNvPr>
          <p:cNvSpPr txBox="1"/>
          <p:nvPr/>
        </p:nvSpPr>
        <p:spPr>
          <a:xfrm>
            <a:off x="219456" y="144432"/>
            <a:ext cx="12070080" cy="707886"/>
          </a:xfrm>
          <a:prstGeom prst="rect">
            <a:avLst/>
          </a:prstGeom>
          <a:noFill/>
        </p:spPr>
        <p:txBody>
          <a:bodyPr wrap="square">
            <a:spAutoFit/>
          </a:bodyPr>
          <a:lstStyle/>
          <a:p>
            <a:pPr defTabSz="457200"/>
            <a:r>
              <a:rPr lang="en-US" sz="4000" b="1" dirty="0">
                <a:solidFill>
                  <a:srgbClr val="FFFFFF"/>
                </a:solidFill>
                <a:latin typeface="Helvetica Neue"/>
              </a:rPr>
              <a:t>Youth and Family – What You Will Hear</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200A4992-C392-9F53-8C1A-1232FFE2FC8B}"/>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8130167D-F40F-F735-E25F-B44B76E35B1B}"/>
              </a:ext>
            </a:extLst>
          </p:cNvPr>
          <p:cNvSpPr txBox="1"/>
          <p:nvPr/>
        </p:nvSpPr>
        <p:spPr>
          <a:xfrm>
            <a:off x="728100" y="1217706"/>
            <a:ext cx="10735800" cy="5016758"/>
          </a:xfrm>
          <a:prstGeom prst="rect">
            <a:avLst/>
          </a:prstGeom>
          <a:noFill/>
        </p:spPr>
        <p:txBody>
          <a:bodyPr wrap="square" rtlCol="0">
            <a:spAutoFit/>
          </a:bodyPr>
          <a:lstStyle/>
          <a:p>
            <a:pPr marL="571500" lvl="0" indent="-571500">
              <a:buFont typeface="Arial" panose="020B0604020202020204" pitchFamily="34" charset="0"/>
              <a:buChar char="•"/>
            </a:pPr>
            <a:r>
              <a:rPr lang="en-US" sz="3600" dirty="0"/>
              <a:t>“How are you going to help us get more youth and children in our church?”</a:t>
            </a:r>
          </a:p>
          <a:p>
            <a:pPr marL="571500" indent="-571500">
              <a:buFont typeface="Arial" panose="020B0604020202020204" pitchFamily="34" charset="0"/>
              <a:buChar char="•"/>
            </a:pPr>
            <a:r>
              <a:rPr lang="en-US" sz="3600" dirty="0"/>
              <a:t>“Are you willing to make the changes necessary to create an environment in your church where young families will come and stay?”</a:t>
            </a:r>
          </a:p>
          <a:p>
            <a:pPr marL="571500" lvl="0" indent="-571500">
              <a:buFont typeface="Arial" panose="020B0604020202020204" pitchFamily="34" charset="0"/>
              <a:buChar char="•"/>
            </a:pPr>
            <a:r>
              <a:rPr lang="en-US" sz="3600" dirty="0"/>
              <a:t>You can have a youth ministry - Collaborate</a:t>
            </a:r>
          </a:p>
          <a:p>
            <a:pPr marL="571500" lvl="0" indent="-571500">
              <a:buFont typeface="Arial" panose="020B0604020202020204" pitchFamily="34" charset="0"/>
              <a:buChar char="•"/>
            </a:pPr>
            <a:r>
              <a:rPr lang="en-US" sz="3600" dirty="0"/>
              <a:t>Congregations pool resources and call at DCE.</a:t>
            </a:r>
          </a:p>
          <a:p>
            <a:pPr lvl="0"/>
            <a:endParaRPr lang="en-US" sz="3600" dirty="0"/>
          </a:p>
          <a:p>
            <a:pPr lvl="0"/>
            <a:endParaRPr lang="en-US" sz="3200" dirty="0"/>
          </a:p>
        </p:txBody>
      </p:sp>
    </p:spTree>
    <p:extLst>
      <p:ext uri="{BB962C8B-B14F-4D97-AF65-F5344CB8AC3E}">
        <p14:creationId xmlns:p14="http://schemas.microsoft.com/office/powerpoint/2010/main" val="15378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8CB33E9-7BFC-4078-D8EB-20F752B79E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F82F42-88B6-9080-9C89-2452470FBC9D}"/>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DA6EC310-BFD9-2224-153A-CCB8DDB6176C}"/>
              </a:ext>
            </a:extLst>
          </p:cNvPr>
          <p:cNvSpPr txBox="1"/>
          <p:nvPr/>
        </p:nvSpPr>
        <p:spPr>
          <a:xfrm>
            <a:off x="219456" y="144432"/>
            <a:ext cx="12070080" cy="707886"/>
          </a:xfrm>
          <a:prstGeom prst="rect">
            <a:avLst/>
          </a:prstGeom>
          <a:noFill/>
        </p:spPr>
        <p:txBody>
          <a:bodyPr wrap="square">
            <a:spAutoFit/>
          </a:bodyPr>
          <a:lstStyle/>
          <a:p>
            <a:pPr defTabSz="457200"/>
            <a:r>
              <a:rPr lang="en-US" sz="4000" b="1" dirty="0">
                <a:solidFill>
                  <a:srgbClr val="FFFFFF"/>
                </a:solidFill>
                <a:latin typeface="Helvetica Neue"/>
              </a:rPr>
              <a:t>Youth and Family – What You Will Hear</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D673C6C8-4D94-28EE-7F8A-575E77D93ED3}"/>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B2533E92-8BDD-AAF5-2615-3C8C6039B1DC}"/>
              </a:ext>
            </a:extLst>
          </p:cNvPr>
          <p:cNvSpPr txBox="1"/>
          <p:nvPr/>
        </p:nvSpPr>
        <p:spPr>
          <a:xfrm>
            <a:off x="728100" y="1217706"/>
            <a:ext cx="10735800" cy="5016758"/>
          </a:xfrm>
          <a:prstGeom prst="rect">
            <a:avLst/>
          </a:prstGeom>
          <a:noFill/>
        </p:spPr>
        <p:txBody>
          <a:bodyPr wrap="square" rtlCol="0">
            <a:spAutoFit/>
          </a:bodyPr>
          <a:lstStyle/>
          <a:p>
            <a:pPr marL="571500" lvl="0" indent="-571500">
              <a:buFont typeface="Arial" panose="020B0604020202020204" pitchFamily="34" charset="0"/>
              <a:buChar char="•"/>
            </a:pPr>
            <a:r>
              <a:rPr lang="en-US" sz="3600" dirty="0"/>
              <a:t>PSD Collaborations </a:t>
            </a:r>
          </a:p>
          <a:p>
            <a:pPr marL="571500" lvl="0" indent="-571500">
              <a:buFont typeface="Arial" panose="020B0604020202020204" pitchFamily="34" charset="0"/>
              <a:buChar char="•"/>
            </a:pPr>
            <a:r>
              <a:rPr lang="en-US" sz="3600" dirty="0"/>
              <a:t>State gatherings</a:t>
            </a:r>
          </a:p>
          <a:p>
            <a:pPr marL="571500" lvl="0" indent="-571500">
              <a:buFont typeface="Arial" panose="020B0604020202020204" pitchFamily="34" charset="0"/>
              <a:buChar char="•"/>
            </a:pPr>
            <a:r>
              <a:rPr lang="en-US" sz="3600" dirty="0"/>
              <a:t>Congregational collaborations</a:t>
            </a:r>
          </a:p>
          <a:p>
            <a:pPr marL="571500" lvl="0" indent="-571500">
              <a:buFont typeface="Arial" panose="020B0604020202020204" pitchFamily="34" charset="0"/>
              <a:buChar char="•"/>
            </a:pPr>
            <a:r>
              <a:rPr lang="en-US" sz="3600" dirty="0"/>
              <a:t>National events and leadership formation</a:t>
            </a:r>
          </a:p>
          <a:p>
            <a:pPr lvl="0"/>
            <a:endParaRPr lang="en-US" sz="3600" dirty="0"/>
          </a:p>
          <a:p>
            <a:pPr lvl="0"/>
            <a:r>
              <a:rPr lang="en-US" sz="3600" dirty="0"/>
              <a:t>Director of Christian Education (DCE) program at Concordia University Irvine – the largest in the LCMS.</a:t>
            </a:r>
          </a:p>
          <a:p>
            <a:pPr lvl="0"/>
            <a:r>
              <a:rPr lang="en-US" sz="3600" dirty="0"/>
              <a:t>Director, Rebecca Duport and Christ College Team</a:t>
            </a:r>
          </a:p>
          <a:p>
            <a:pPr lvl="0"/>
            <a:endParaRPr lang="en-US" sz="3200" dirty="0"/>
          </a:p>
        </p:txBody>
      </p:sp>
    </p:spTree>
    <p:extLst>
      <p:ext uri="{BB962C8B-B14F-4D97-AF65-F5344CB8AC3E}">
        <p14:creationId xmlns:p14="http://schemas.microsoft.com/office/powerpoint/2010/main" val="177101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6" end="6"/>
                                            </p:txEl>
                                          </p:spTgt>
                                        </p:tgtEl>
                                        <p:attrNameLst>
                                          <p:attrName>style.visibility</p:attrName>
                                        </p:attrNameLst>
                                      </p:cBhvr>
                                      <p:to>
                                        <p:strVal val="visible"/>
                                      </p:to>
                                    </p:set>
                                    <p:animEffect transition="in" filter="fade">
                                      <p:cBhvr>
                                        <p:cTn id="1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CC53810-40D9-81C7-6AC6-73E47A12D4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B0DF65-C642-D73D-0851-5AB61E13A652}"/>
              </a:ext>
            </a:extLst>
          </p:cNvPr>
          <p:cNvSpPr/>
          <p:nvPr/>
        </p:nvSpPr>
        <p:spPr>
          <a:xfrm>
            <a:off x="1588" y="0"/>
            <a:ext cx="12188952" cy="914400"/>
          </a:xfrm>
          <a:prstGeom prst="rect">
            <a:avLst/>
          </a:prstGeom>
          <a:solidFill>
            <a:srgbClr val="E0852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4" name="Rectangle 3">
            <a:extLst>
              <a:ext uri="{FF2B5EF4-FFF2-40B4-BE49-F238E27FC236}">
                <a16:creationId xmlns:a16="http://schemas.microsoft.com/office/drawing/2014/main" id="{E2B598F3-8036-B936-4A19-31FD23C4FC3B}"/>
              </a:ext>
            </a:extLst>
          </p:cNvPr>
          <p:cNvSpPr/>
          <p:nvPr/>
        </p:nvSpPr>
        <p:spPr>
          <a:xfrm>
            <a:off x="915988" y="1371600"/>
            <a:ext cx="10515600" cy="4572000"/>
          </a:xfrm>
          <a:prstGeom prst="rect">
            <a:avLst/>
          </a:prstGeom>
          <a:solidFill>
            <a:schemeClr val="accent4">
              <a:alpha val="27089"/>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5" name="TextBox 4">
            <a:extLst>
              <a:ext uri="{FF2B5EF4-FFF2-40B4-BE49-F238E27FC236}">
                <a16:creationId xmlns:a16="http://schemas.microsoft.com/office/drawing/2014/main" id="{56A2AEC8-8CEB-11BF-1B34-8397B0EE507D}"/>
              </a:ext>
            </a:extLst>
          </p:cNvPr>
          <p:cNvSpPr txBox="1"/>
          <p:nvPr/>
        </p:nvSpPr>
        <p:spPr>
          <a:xfrm>
            <a:off x="2499360" y="2865120"/>
            <a:ext cx="7107936" cy="2123658"/>
          </a:xfrm>
          <a:prstGeom prst="rect">
            <a:avLst/>
          </a:prstGeom>
          <a:noFill/>
        </p:spPr>
        <p:txBody>
          <a:bodyPr wrap="square" rtlCol="0">
            <a:spAutoFit/>
          </a:bodyPr>
          <a:lstStyle/>
          <a:p>
            <a:pPr algn="ctr"/>
            <a:r>
              <a:rPr lang="en-US" sz="4400" b="1" dirty="0">
                <a:solidFill>
                  <a:schemeClr val="bg2">
                    <a:lumMod val="25000"/>
                  </a:schemeClr>
                </a:solidFill>
              </a:rPr>
              <a:t>Church Worker Recruitment</a:t>
            </a:r>
          </a:p>
          <a:p>
            <a:pPr algn="ctr"/>
            <a:r>
              <a:rPr lang="en-US" sz="4400" b="1" dirty="0">
                <a:solidFill>
                  <a:schemeClr val="bg2">
                    <a:lumMod val="25000"/>
                  </a:schemeClr>
                </a:solidFill>
              </a:rPr>
              <a:t>and</a:t>
            </a:r>
          </a:p>
          <a:p>
            <a:pPr algn="ctr"/>
            <a:r>
              <a:rPr lang="en-US" sz="4400" b="1" dirty="0">
                <a:solidFill>
                  <a:schemeClr val="bg2">
                    <a:lumMod val="25000"/>
                  </a:schemeClr>
                </a:solidFill>
              </a:rPr>
              <a:t>Church Worker Care</a:t>
            </a:r>
            <a:endParaRPr lang="en-US" sz="4000" b="1" dirty="0">
              <a:solidFill>
                <a:schemeClr val="bg2">
                  <a:lumMod val="25000"/>
                </a:schemeClr>
              </a:solidFill>
            </a:endParaRPr>
          </a:p>
        </p:txBody>
      </p:sp>
    </p:spTree>
    <p:extLst>
      <p:ext uri="{BB962C8B-B14F-4D97-AF65-F5344CB8AC3E}">
        <p14:creationId xmlns:p14="http://schemas.microsoft.com/office/powerpoint/2010/main" val="2326084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5CAC8E6-CC9C-F0C7-9AFA-5566ECC6EE7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852AE8-D297-6D17-4DB6-923663AC9966}"/>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E5F1761E-C905-BFF5-4BAB-35A4B5AF9F4A}"/>
              </a:ext>
            </a:extLst>
          </p:cNvPr>
          <p:cNvSpPr txBox="1"/>
          <p:nvPr/>
        </p:nvSpPr>
        <p:spPr>
          <a:xfrm>
            <a:off x="219456" y="144432"/>
            <a:ext cx="12070080" cy="707886"/>
          </a:xfrm>
          <a:prstGeom prst="rect">
            <a:avLst/>
          </a:prstGeom>
          <a:noFill/>
        </p:spPr>
        <p:txBody>
          <a:bodyPr wrap="square">
            <a:spAutoFit/>
          </a:bodyPr>
          <a:lstStyle/>
          <a:p>
            <a:pPr defTabSz="457200"/>
            <a:r>
              <a:rPr lang="en-US" sz="4000" b="1" dirty="0">
                <a:solidFill>
                  <a:srgbClr val="FFFFFF"/>
                </a:solidFill>
                <a:latin typeface="Helvetica Neue"/>
              </a:rPr>
              <a:t>Recruitment and Worker Care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88C95F80-33DB-F7B2-1169-3B73BA99B3F0}"/>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4E4AF46F-B3C2-09AB-9433-D953C76F6FD8}"/>
              </a:ext>
            </a:extLst>
          </p:cNvPr>
          <p:cNvSpPr txBox="1"/>
          <p:nvPr/>
        </p:nvSpPr>
        <p:spPr>
          <a:xfrm>
            <a:off x="802962" y="1534698"/>
            <a:ext cx="10903068" cy="3416320"/>
          </a:xfrm>
          <a:prstGeom prst="rect">
            <a:avLst/>
          </a:prstGeom>
          <a:noFill/>
        </p:spPr>
        <p:txBody>
          <a:bodyPr wrap="square" rtlCol="0">
            <a:spAutoFit/>
          </a:bodyPr>
          <a:lstStyle/>
          <a:p>
            <a:pPr marL="571500" lvl="0" indent="-571500">
              <a:buFont typeface="Arial" panose="020B0604020202020204" pitchFamily="34" charset="0"/>
              <a:buChar char="•"/>
            </a:pPr>
            <a:r>
              <a:rPr lang="en-US" sz="3600" dirty="0"/>
              <a:t>22.1.3 – PSD people for PSD Ministries</a:t>
            </a:r>
          </a:p>
          <a:p>
            <a:pPr marL="571500" lvl="0" indent="-571500">
              <a:buFont typeface="Arial" panose="020B0604020202020204" pitchFamily="34" charset="0"/>
              <a:buChar char="•"/>
            </a:pPr>
            <a:r>
              <a:rPr lang="en-US" sz="3600" dirty="0"/>
              <a:t>“I see in you . . .”</a:t>
            </a:r>
          </a:p>
          <a:p>
            <a:pPr marL="571500" lvl="0" indent="-571500">
              <a:buFont typeface="Arial" panose="020B0604020202020204" pitchFamily="34" charset="0"/>
              <a:buChar char="•"/>
            </a:pPr>
            <a:r>
              <a:rPr lang="en-US" sz="3600" i="1" dirty="0"/>
              <a:t>Set Apart to Serve</a:t>
            </a:r>
          </a:p>
          <a:p>
            <a:pPr marL="571500" lvl="0" indent="-571500">
              <a:buFont typeface="Arial" panose="020B0604020202020204" pitchFamily="34" charset="0"/>
              <a:buChar char="•"/>
            </a:pPr>
            <a:r>
              <a:rPr lang="en-US" sz="3600" dirty="0"/>
              <a:t>Who are you raising up and supporting in your congregations and schools to be a church worker, to become your Pastor, DCE, Educator?</a:t>
            </a:r>
          </a:p>
        </p:txBody>
      </p:sp>
    </p:spTree>
    <p:extLst>
      <p:ext uri="{BB962C8B-B14F-4D97-AF65-F5344CB8AC3E}">
        <p14:creationId xmlns:p14="http://schemas.microsoft.com/office/powerpoint/2010/main" val="322966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F42EBF-0129-EAA6-A375-D8B3D60B57AA}"/>
              </a:ext>
            </a:extLst>
          </p:cNvPr>
          <p:cNvPicPr>
            <a:picLocks noChangeAspect="1"/>
          </p:cNvPicPr>
          <p:nvPr/>
        </p:nvPicPr>
        <p:blipFill>
          <a:blip r:embed="rId2"/>
          <a:stretch>
            <a:fillRect/>
          </a:stretch>
        </p:blipFill>
        <p:spPr>
          <a:xfrm>
            <a:off x="742307" y="0"/>
            <a:ext cx="10902458" cy="6857999"/>
          </a:xfrm>
          <a:prstGeom prst="rect">
            <a:avLst/>
          </a:prstGeom>
        </p:spPr>
      </p:pic>
    </p:spTree>
    <p:extLst>
      <p:ext uri="{BB962C8B-B14F-4D97-AF65-F5344CB8AC3E}">
        <p14:creationId xmlns:p14="http://schemas.microsoft.com/office/powerpoint/2010/main" val="2906357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D53757B-4FD8-7CA6-1609-2DE97493349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5E11ECD-F35F-345B-C4FA-E340BFDF5C6A}"/>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EDC897F0-F92D-A2D9-12F0-CCB568F5088B}"/>
              </a:ext>
            </a:extLst>
          </p:cNvPr>
          <p:cNvSpPr txBox="1"/>
          <p:nvPr/>
        </p:nvSpPr>
        <p:spPr>
          <a:xfrm>
            <a:off x="219456" y="144432"/>
            <a:ext cx="12070080" cy="707886"/>
          </a:xfrm>
          <a:prstGeom prst="rect">
            <a:avLst/>
          </a:prstGeom>
          <a:noFill/>
        </p:spPr>
        <p:txBody>
          <a:bodyPr wrap="square">
            <a:spAutoFit/>
          </a:bodyPr>
          <a:lstStyle/>
          <a:p>
            <a:pPr defTabSz="457200"/>
            <a:r>
              <a:rPr lang="en-US" sz="4000" b="1" dirty="0">
                <a:solidFill>
                  <a:srgbClr val="FFFFFF"/>
                </a:solidFill>
                <a:latin typeface="Helvetica Neue"/>
              </a:rPr>
              <a:t>Recruitment and Worker Care</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65008FB1-BE5B-7A7F-4FE3-D85E5D20D6F0}"/>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DB3C88C7-A0B7-669E-B556-412968CBEDE8}"/>
              </a:ext>
            </a:extLst>
          </p:cNvPr>
          <p:cNvSpPr txBox="1"/>
          <p:nvPr/>
        </p:nvSpPr>
        <p:spPr>
          <a:xfrm>
            <a:off x="802962" y="1534698"/>
            <a:ext cx="10903068" cy="3970318"/>
          </a:xfrm>
          <a:prstGeom prst="rect">
            <a:avLst/>
          </a:prstGeom>
          <a:noFill/>
        </p:spPr>
        <p:txBody>
          <a:bodyPr wrap="square" rtlCol="0">
            <a:spAutoFit/>
          </a:bodyPr>
          <a:lstStyle/>
          <a:p>
            <a:pPr marL="571500" lvl="0" indent="-571500">
              <a:buFont typeface="Arial" panose="020B0604020202020204" pitchFamily="34" charset="0"/>
              <a:buChar char="•"/>
            </a:pPr>
            <a:r>
              <a:rPr lang="en-US" sz="3600" dirty="0"/>
              <a:t>Seen and heard advocacy – don’t forget spouses</a:t>
            </a:r>
          </a:p>
          <a:p>
            <a:pPr marL="571500" lvl="0" indent="-571500">
              <a:buFont typeface="Arial" panose="020B0604020202020204" pitchFamily="34" charset="0"/>
              <a:buChar char="•"/>
            </a:pPr>
            <a:r>
              <a:rPr lang="en-US" sz="3600" dirty="0"/>
              <a:t>Salary and benefits</a:t>
            </a:r>
          </a:p>
          <a:p>
            <a:pPr marL="571500" lvl="0" indent="-571500">
              <a:buFont typeface="Arial" panose="020B0604020202020204" pitchFamily="34" charset="0"/>
              <a:buChar char="•"/>
            </a:pPr>
            <a:r>
              <a:rPr lang="en-US" sz="3600" dirty="0"/>
              <a:t>Sabbaticals – Lutheran Church Extension Fund</a:t>
            </a:r>
          </a:p>
          <a:p>
            <a:pPr marL="571500" lvl="0" indent="-571500">
              <a:buFont typeface="Arial" panose="020B0604020202020204" pitchFamily="34" charset="0"/>
              <a:buChar char="•"/>
            </a:pPr>
            <a:r>
              <a:rPr lang="en-US" sz="3600" dirty="0"/>
              <a:t>Counseling and Therapy</a:t>
            </a:r>
          </a:p>
          <a:p>
            <a:pPr marL="571500" lvl="0" indent="-571500">
              <a:buFont typeface="Arial" panose="020B0604020202020204" pitchFamily="34" charset="0"/>
              <a:buChar char="•"/>
            </a:pPr>
            <a:r>
              <a:rPr lang="en-US" sz="3600" i="1" dirty="0"/>
              <a:t>Shepherd’s Canyon Retreat Center</a:t>
            </a:r>
          </a:p>
          <a:p>
            <a:pPr lvl="0"/>
            <a:endParaRPr lang="en-US" sz="3600" dirty="0"/>
          </a:p>
          <a:p>
            <a:pPr lvl="0"/>
            <a:endParaRPr lang="en-US" sz="3600" dirty="0"/>
          </a:p>
        </p:txBody>
      </p:sp>
    </p:spTree>
    <p:extLst>
      <p:ext uri="{BB962C8B-B14F-4D97-AF65-F5344CB8AC3E}">
        <p14:creationId xmlns:p14="http://schemas.microsoft.com/office/powerpoint/2010/main" val="13887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C2AFCA6-E959-3245-B205-B840F6C7CE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A94218-4B78-2172-5812-461AD47BD0D3}"/>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7785806B-B93B-9070-0C4A-7E07D91BF49F}"/>
              </a:ext>
            </a:extLst>
          </p:cNvPr>
          <p:cNvSpPr txBox="1"/>
          <p:nvPr/>
        </p:nvSpPr>
        <p:spPr>
          <a:xfrm>
            <a:off x="915988" y="228601"/>
            <a:ext cx="6638549" cy="707886"/>
          </a:xfrm>
          <a:prstGeom prst="rect">
            <a:avLst/>
          </a:prstGeom>
          <a:noFill/>
        </p:spPr>
        <p:txBody>
          <a:bodyPr wrap="none">
            <a:spAutoFit/>
          </a:bodyPr>
          <a:lstStyle/>
          <a:p>
            <a:pPr defTabSz="457200"/>
            <a:r>
              <a:rPr lang="en-US" sz="4000" b="1" dirty="0">
                <a:solidFill>
                  <a:srgbClr val="FFFFFF"/>
                </a:solidFill>
                <a:latin typeface="Helvetica Neue"/>
              </a:rPr>
              <a:t>District President’s Report</a:t>
            </a:r>
            <a:endParaRPr sz="4000" b="1" dirty="0">
              <a:solidFill>
                <a:srgbClr val="FFFFFF"/>
              </a:solidFill>
              <a:latin typeface="Helvetica Neue"/>
            </a:endParaRPr>
          </a:p>
        </p:txBody>
      </p:sp>
      <p:sp>
        <p:nvSpPr>
          <p:cNvPr id="4" name="TextBox 3">
            <a:extLst>
              <a:ext uri="{FF2B5EF4-FFF2-40B4-BE49-F238E27FC236}">
                <a16:creationId xmlns:a16="http://schemas.microsoft.com/office/drawing/2014/main" id="{EE656774-298B-3009-1A7C-60594E1324A5}"/>
              </a:ext>
            </a:extLst>
          </p:cNvPr>
          <p:cNvSpPr txBox="1"/>
          <p:nvPr/>
        </p:nvSpPr>
        <p:spPr>
          <a:xfrm>
            <a:off x="977137" y="1090560"/>
            <a:ext cx="10237725" cy="5139869"/>
          </a:xfrm>
          <a:prstGeom prst="rect">
            <a:avLst/>
          </a:prstGeom>
          <a:noFill/>
        </p:spPr>
        <p:txBody>
          <a:bodyPr wrap="square">
            <a:spAutoFit/>
          </a:bodyPr>
          <a:lstStyle/>
          <a:p>
            <a:pPr algn="ctr" defTabSz="457200"/>
            <a:r>
              <a:rPr lang="en-US" sz="4000" b="1" dirty="0">
                <a:solidFill>
                  <a:srgbClr val="111B3E"/>
                </a:solidFill>
                <a:latin typeface="Helvetica"/>
              </a:rPr>
              <a:t>What happens after the Convention?</a:t>
            </a:r>
          </a:p>
          <a:p>
            <a:pPr algn="ctr" defTabSz="457200"/>
            <a:endParaRPr lang="en-US" sz="3600" dirty="0">
              <a:solidFill>
                <a:srgbClr val="111B3E"/>
              </a:solidFill>
              <a:latin typeface="Helvetica"/>
            </a:endParaRPr>
          </a:p>
          <a:p>
            <a:pPr algn="ctr" defTabSz="457200"/>
            <a:r>
              <a:rPr lang="en-US" sz="3600" dirty="0">
                <a:solidFill>
                  <a:srgbClr val="111B3E"/>
                </a:solidFill>
                <a:latin typeface="Helvetica"/>
              </a:rPr>
              <a:t>Relieved and Ready to go home?</a:t>
            </a:r>
          </a:p>
          <a:p>
            <a:pPr algn="ctr" defTabSz="457200"/>
            <a:r>
              <a:rPr lang="en-US" sz="3600" dirty="0">
                <a:solidFill>
                  <a:srgbClr val="111B3E"/>
                </a:solidFill>
                <a:latin typeface="Helvetica"/>
              </a:rPr>
              <a:t>With a notebook full of ideas</a:t>
            </a:r>
          </a:p>
          <a:p>
            <a:pPr algn="ctr" defTabSz="457200"/>
            <a:r>
              <a:rPr lang="en-US" sz="3600" dirty="0">
                <a:solidFill>
                  <a:srgbClr val="111B3E"/>
                </a:solidFill>
                <a:latin typeface="Helvetica"/>
              </a:rPr>
              <a:t>What Season are we in and what to do about it?</a:t>
            </a:r>
            <a:endParaRPr lang="en-US" sz="3600" dirty="0">
              <a:latin typeface="Helvetica"/>
            </a:endParaRPr>
          </a:p>
          <a:p>
            <a:pPr algn="ctr" defTabSz="457200"/>
            <a:r>
              <a:rPr lang="en-US" sz="3600" dirty="0">
                <a:solidFill>
                  <a:srgbClr val="111B3E"/>
                </a:solidFill>
                <a:latin typeface="Helvetica"/>
              </a:rPr>
              <a:t>Collaborations, partnerships to pursue</a:t>
            </a:r>
          </a:p>
          <a:p>
            <a:pPr algn="ctr" defTabSz="457200"/>
            <a:r>
              <a:rPr lang="en-US" sz="3600" dirty="0">
                <a:solidFill>
                  <a:srgbClr val="111B3E"/>
                </a:solidFill>
                <a:latin typeface="Helvetica"/>
              </a:rPr>
              <a:t>What’s our first step?</a:t>
            </a:r>
          </a:p>
          <a:p>
            <a:pPr algn="ctr" defTabSz="457200"/>
            <a:r>
              <a:rPr lang="en-US" sz="3600" dirty="0">
                <a:solidFill>
                  <a:srgbClr val="111B3E"/>
                </a:solidFill>
                <a:latin typeface="Helvetica"/>
              </a:rPr>
              <a:t>The Redeemed of the Lord tell their stories!</a:t>
            </a:r>
          </a:p>
          <a:p>
            <a:pPr marL="742950" indent="-742950" defTabSz="457200">
              <a:buFont typeface="+mj-lt"/>
              <a:buAutoNum type="arabicPeriod" startAt="2"/>
            </a:pPr>
            <a:endParaRPr lang="en-US" sz="3600" dirty="0">
              <a:solidFill>
                <a:srgbClr val="111B3E"/>
              </a:solidFill>
              <a:latin typeface="Helvetica"/>
            </a:endParaRPr>
          </a:p>
        </p:txBody>
      </p:sp>
      <p:pic>
        <p:nvPicPr>
          <p:cNvPr id="5" name="Picture 4">
            <a:extLst>
              <a:ext uri="{FF2B5EF4-FFF2-40B4-BE49-F238E27FC236}">
                <a16:creationId xmlns:a16="http://schemas.microsoft.com/office/drawing/2014/main" id="{23E87D73-4CE2-3907-6754-F319033C07A8}"/>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Tree>
    <p:extLst>
      <p:ext uri="{BB962C8B-B14F-4D97-AF65-F5344CB8AC3E}">
        <p14:creationId xmlns:p14="http://schemas.microsoft.com/office/powerpoint/2010/main" val="81961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F47BA6E-D1FE-790F-1C1C-B2C3B89547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FBD9D0-9A5C-518F-BFFA-D4D798F575B9}"/>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14A01DEB-0D65-3C03-96BD-BE4C191349C7}"/>
              </a:ext>
            </a:extLst>
          </p:cNvPr>
          <p:cNvSpPr txBox="1"/>
          <p:nvPr/>
        </p:nvSpPr>
        <p:spPr>
          <a:xfrm>
            <a:off x="915988" y="228601"/>
            <a:ext cx="5881738" cy="707886"/>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Helvetica Neue"/>
              </a:rPr>
              <a:t>At This Convention . . . </a:t>
            </a:r>
            <a:endParaRPr kumimoji="0" sz="4000" b="1" i="0" u="none" strike="noStrike" kern="1200" cap="none" spc="0" normalizeH="0" baseline="0" noProof="0" dirty="0">
              <a:ln>
                <a:noFill/>
              </a:ln>
              <a:solidFill>
                <a:srgbClr val="FFFFFF"/>
              </a:solidFill>
              <a:effectLst/>
              <a:uLnTx/>
              <a:uFillTx/>
              <a:latin typeface="Helvetica Neue"/>
              <a:ea typeface="+mn-ea"/>
              <a:cs typeface="+mn-cs"/>
            </a:endParaRPr>
          </a:p>
        </p:txBody>
      </p:sp>
      <p:sp>
        <p:nvSpPr>
          <p:cNvPr id="4" name="TextBox 3">
            <a:extLst>
              <a:ext uri="{FF2B5EF4-FFF2-40B4-BE49-F238E27FC236}">
                <a16:creationId xmlns:a16="http://schemas.microsoft.com/office/drawing/2014/main" id="{F556883D-A601-F79F-EB82-4EE92A3732D0}"/>
              </a:ext>
            </a:extLst>
          </p:cNvPr>
          <p:cNvSpPr txBox="1"/>
          <p:nvPr/>
        </p:nvSpPr>
        <p:spPr>
          <a:xfrm>
            <a:off x="809990" y="1143001"/>
            <a:ext cx="10572020" cy="71096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11B3E"/>
                </a:solidFill>
                <a:effectLst/>
                <a:uLnTx/>
                <a:uFillTx/>
                <a:latin typeface="Helvetica"/>
                <a:ea typeface="+mn-ea"/>
                <a:cs typeface="+mn-cs"/>
              </a:rPr>
              <a:t>2022 Convention Resolutions - Marching Orders</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11B3E"/>
              </a:solidFill>
              <a:effectLst/>
              <a:uLnTx/>
              <a:uFillTx/>
              <a:latin typeface="Helvetica"/>
              <a:ea typeface="+mn-ea"/>
              <a:cs typeface="+mn-cs"/>
            </a:endParaRP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11B3E"/>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6263A"/>
                </a:solidFill>
                <a:effectLst/>
                <a:uLnTx/>
                <a:uFillTx/>
                <a:latin typeface="Calibri"/>
                <a:ea typeface="+mn-ea"/>
                <a:cs typeface="+mn-cs"/>
              </a:rPr>
              <a:t>RESOLUTION 22.3.2   </a:t>
            </a:r>
            <a:r>
              <a:rPr kumimoji="0" lang="en-US" sz="3200" b="0" i="0" u="none" strike="noStrike" kern="1200" cap="none" spc="0" normalizeH="0" baseline="0" noProof="0" dirty="0">
                <a:ln>
                  <a:noFill/>
                </a:ln>
                <a:solidFill>
                  <a:srgbClr val="26263A"/>
                </a:solidFill>
                <a:effectLst/>
                <a:uLnTx/>
                <a:uFillTx/>
                <a:latin typeface="Calibri"/>
                <a:ea typeface="+mn-ea"/>
                <a:cs typeface="+mn-cs"/>
              </a:rPr>
              <a:t>To reject racism, rectify past wrongs of commission and omission, and recognize the Pacific Southwest District successes, failures, and opportunities in ministry within communities. . . be distributed to all congregations in the District, made available on the District website, and discussed at the 2025 Pacific Southwest District Convention.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rgbClr val="26263A"/>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6263A"/>
                </a:solidFill>
                <a:effectLst/>
                <a:uLnTx/>
                <a:uFillTx/>
                <a:latin typeface="Calibri"/>
                <a:ea typeface="+mn-ea"/>
                <a:cs typeface="+mn-cs"/>
              </a:rPr>
              <a:t>Thursday, 4:45-5:30 PM</a:t>
            </a:r>
          </a:p>
          <a:p>
            <a:pPr marL="914400" marR="0" lvl="2"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11B3E"/>
              </a:solidFill>
              <a:effectLst/>
              <a:uLnTx/>
              <a:uFillTx/>
              <a:latin typeface="Helvetica"/>
              <a:ea typeface="+mn-ea"/>
              <a:cs typeface="+mn-cs"/>
            </a:endParaRPr>
          </a:p>
          <a:p>
            <a:pPr marL="1485900" marR="0" lvl="2"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111B3E"/>
              </a:solidFill>
              <a:effectLst/>
              <a:uLnTx/>
              <a:uFillTx/>
              <a:latin typeface="Helvetica"/>
              <a:ea typeface="+mn-ea"/>
              <a:cs typeface="+mn-cs"/>
            </a:endParaRPr>
          </a:p>
          <a:p>
            <a:pPr marL="742950" marR="0" lvl="0" indent="-742950" algn="l" defTabSz="457200" rtl="0" eaLnBrk="1" fontAlgn="auto" latinLnBrk="0" hangingPunct="1">
              <a:lnSpc>
                <a:spcPct val="100000"/>
              </a:lnSpc>
              <a:spcBef>
                <a:spcPts val="0"/>
              </a:spcBef>
              <a:spcAft>
                <a:spcPts val="0"/>
              </a:spcAft>
              <a:buClrTx/>
              <a:buSzTx/>
              <a:buFont typeface="+mj-lt"/>
              <a:buAutoNum type="arabicPeriod" startAt="2"/>
              <a:tabLst/>
              <a:defRPr/>
            </a:pPr>
            <a:endParaRPr kumimoji="0" lang="en-US" sz="3600" b="0" i="0" u="none" strike="noStrike" kern="1200" cap="none" spc="0" normalizeH="0" baseline="0" noProof="0" dirty="0">
              <a:ln>
                <a:noFill/>
              </a:ln>
              <a:solidFill>
                <a:srgbClr val="111B3E"/>
              </a:solidFill>
              <a:effectLst/>
              <a:uLnTx/>
              <a:uFillTx/>
              <a:latin typeface="Helvetica"/>
              <a:ea typeface="+mn-ea"/>
              <a:cs typeface="+mn-cs"/>
            </a:endParaRPr>
          </a:p>
        </p:txBody>
      </p:sp>
      <p:pic>
        <p:nvPicPr>
          <p:cNvPr id="5" name="Picture 4">
            <a:extLst>
              <a:ext uri="{FF2B5EF4-FFF2-40B4-BE49-F238E27FC236}">
                <a16:creationId xmlns:a16="http://schemas.microsoft.com/office/drawing/2014/main" id="{18F0121C-32F3-D324-5ED4-56D5BAACDE19}"/>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Tree>
    <p:extLst>
      <p:ext uri="{BB962C8B-B14F-4D97-AF65-F5344CB8AC3E}">
        <p14:creationId xmlns:p14="http://schemas.microsoft.com/office/powerpoint/2010/main" val="3869871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FC5BCB7-4773-E183-F996-2B5BABF1C6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8A3AEC-B81D-DCE3-CEE1-7546DEF59014}"/>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AEC220D0-10B7-262C-A511-1BA5F6D30AF1}"/>
              </a:ext>
            </a:extLst>
          </p:cNvPr>
          <p:cNvSpPr txBox="1"/>
          <p:nvPr/>
        </p:nvSpPr>
        <p:spPr>
          <a:xfrm>
            <a:off x="915988" y="228601"/>
            <a:ext cx="7539243" cy="707886"/>
          </a:xfrm>
          <a:prstGeom prst="rect">
            <a:avLst/>
          </a:prstGeom>
          <a:noFill/>
        </p:spPr>
        <p:txBody>
          <a:bodyPr wrap="none">
            <a:spAutoFit/>
          </a:bodyPr>
          <a:lstStyle/>
          <a:p>
            <a:pPr defTabSz="457200"/>
            <a:r>
              <a:rPr lang="en-US" sz="4000" b="1" dirty="0">
                <a:solidFill>
                  <a:srgbClr val="FFFFFF"/>
                </a:solidFill>
                <a:latin typeface="Helvetica Neue"/>
              </a:rPr>
              <a:t>The Pacific Southwest District</a:t>
            </a:r>
            <a:endParaRPr sz="4000" b="1" dirty="0">
              <a:solidFill>
                <a:srgbClr val="FFFFFF"/>
              </a:solidFill>
              <a:latin typeface="Helvetica Neue"/>
            </a:endParaRPr>
          </a:p>
        </p:txBody>
      </p:sp>
      <p:sp>
        <p:nvSpPr>
          <p:cNvPr id="4" name="TextBox 3">
            <a:extLst>
              <a:ext uri="{FF2B5EF4-FFF2-40B4-BE49-F238E27FC236}">
                <a16:creationId xmlns:a16="http://schemas.microsoft.com/office/drawing/2014/main" id="{676CE67B-6502-4CE8-B207-F892D1C5D0A2}"/>
              </a:ext>
            </a:extLst>
          </p:cNvPr>
          <p:cNvSpPr txBox="1"/>
          <p:nvPr/>
        </p:nvSpPr>
        <p:spPr>
          <a:xfrm>
            <a:off x="809990" y="2167116"/>
            <a:ext cx="10572020" cy="3108543"/>
          </a:xfrm>
          <a:prstGeom prst="rect">
            <a:avLst/>
          </a:prstGeom>
          <a:noFill/>
        </p:spPr>
        <p:txBody>
          <a:bodyPr wrap="square">
            <a:spAutoFit/>
          </a:bodyPr>
          <a:lstStyle/>
          <a:p>
            <a:pPr algn="ctr"/>
            <a:r>
              <a:rPr lang="en-US" sz="4000" dirty="0"/>
              <a:t>Please note that the prior slide has 3 photos – slow fades</a:t>
            </a:r>
          </a:p>
          <a:p>
            <a:pPr algn="ctr"/>
            <a:endParaRPr lang="en-US" sz="4000" dirty="0"/>
          </a:p>
          <a:p>
            <a:pPr algn="ctr"/>
            <a:r>
              <a:rPr lang="en-US" sz="4000" dirty="0"/>
              <a:t>Fire response video – longer cut</a:t>
            </a:r>
            <a:endParaRPr lang="en-US" sz="4000" dirty="0">
              <a:solidFill>
                <a:srgbClr val="111B3E"/>
              </a:solidFill>
              <a:latin typeface="Helvetica"/>
            </a:endParaRPr>
          </a:p>
          <a:p>
            <a:pPr marL="742950" indent="-742950" defTabSz="457200">
              <a:buFont typeface="+mj-lt"/>
              <a:buAutoNum type="arabicPeriod" startAt="2"/>
            </a:pPr>
            <a:endParaRPr lang="en-US" sz="3600" dirty="0">
              <a:solidFill>
                <a:srgbClr val="111B3E"/>
              </a:solidFill>
              <a:latin typeface="Helvetica"/>
            </a:endParaRPr>
          </a:p>
        </p:txBody>
      </p:sp>
      <p:pic>
        <p:nvPicPr>
          <p:cNvPr id="5" name="Picture 4">
            <a:extLst>
              <a:ext uri="{FF2B5EF4-FFF2-40B4-BE49-F238E27FC236}">
                <a16:creationId xmlns:a16="http://schemas.microsoft.com/office/drawing/2014/main" id="{83B63576-8FA1-0E39-4601-A2BB36F3F717}"/>
              </a:ext>
            </a:extLst>
          </p:cNvPr>
          <p:cNvPicPr>
            <a:picLocks noChangeAspect="1"/>
          </p:cNvPicPr>
          <p:nvPr/>
        </p:nvPicPr>
        <p:blipFill>
          <a:blip r:embed="rId2">
            <a:alphaModFix amt="45000"/>
          </a:blip>
          <a:stretch>
            <a:fillRect/>
          </a:stretch>
        </p:blipFill>
        <p:spPr>
          <a:xfrm>
            <a:off x="10793343" y="5678902"/>
            <a:ext cx="1308434" cy="1082842"/>
          </a:xfrm>
          <a:prstGeom prst="rect">
            <a:avLst/>
          </a:prstGeom>
        </p:spPr>
      </p:pic>
    </p:spTree>
    <p:extLst>
      <p:ext uri="{BB962C8B-B14F-4D97-AF65-F5344CB8AC3E}">
        <p14:creationId xmlns:p14="http://schemas.microsoft.com/office/powerpoint/2010/main" val="79847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D3575D7-D4E7-2CEA-0BE6-A748EB2171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4546C82-EE43-8D34-CA03-042C9BC967B9}"/>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64B4E90B-C5FE-6950-0EE4-CA2E0CF0FCDD}"/>
              </a:ext>
            </a:extLst>
          </p:cNvPr>
          <p:cNvSpPr txBox="1"/>
          <p:nvPr/>
        </p:nvSpPr>
        <p:spPr>
          <a:xfrm>
            <a:off x="915988" y="228601"/>
            <a:ext cx="3238387" cy="707886"/>
          </a:xfrm>
          <a:prstGeom prst="rect">
            <a:avLst/>
          </a:prstGeom>
          <a:noFill/>
        </p:spPr>
        <p:txBody>
          <a:bodyPr wrap="none">
            <a:spAutoFit/>
          </a:bodyPr>
          <a:lstStyle/>
          <a:p>
            <a:pPr defTabSz="457200"/>
            <a:r>
              <a:rPr lang="en-US" sz="4000" b="1" dirty="0">
                <a:solidFill>
                  <a:srgbClr val="FFFFFF"/>
                </a:solidFill>
                <a:latin typeface="Helvetica Neue"/>
              </a:rPr>
              <a:t>District Staff</a:t>
            </a:r>
            <a:endParaRPr sz="4000" b="1" dirty="0">
              <a:solidFill>
                <a:srgbClr val="FFFFFF"/>
              </a:solidFill>
              <a:latin typeface="Helvetica Neue"/>
            </a:endParaRPr>
          </a:p>
        </p:txBody>
      </p:sp>
      <p:sp>
        <p:nvSpPr>
          <p:cNvPr id="4" name="TextBox 3">
            <a:extLst>
              <a:ext uri="{FF2B5EF4-FFF2-40B4-BE49-F238E27FC236}">
                <a16:creationId xmlns:a16="http://schemas.microsoft.com/office/drawing/2014/main" id="{025A664F-9DAC-9D50-83CC-AD6DF578B430}"/>
              </a:ext>
            </a:extLst>
          </p:cNvPr>
          <p:cNvSpPr txBox="1"/>
          <p:nvPr/>
        </p:nvSpPr>
        <p:spPr>
          <a:xfrm>
            <a:off x="977137" y="1637802"/>
            <a:ext cx="10237725" cy="4832092"/>
          </a:xfrm>
          <a:prstGeom prst="rect">
            <a:avLst/>
          </a:prstGeom>
          <a:noFill/>
        </p:spPr>
        <p:txBody>
          <a:bodyPr wrap="square">
            <a:spAutoFit/>
          </a:bodyPr>
          <a:lstStyle/>
          <a:p>
            <a:pPr algn="ctr" defTabSz="457200"/>
            <a:r>
              <a:rPr lang="en-US" sz="3600" b="1" dirty="0">
                <a:solidFill>
                  <a:srgbClr val="111B3E"/>
                </a:solidFill>
                <a:latin typeface="Helvetica"/>
              </a:rPr>
              <a:t>Pacific Southwest District Team</a:t>
            </a:r>
          </a:p>
          <a:p>
            <a:pPr algn="ctr" defTabSz="457200"/>
            <a:r>
              <a:rPr lang="en-US" sz="3600" dirty="0">
                <a:solidFill>
                  <a:srgbClr val="111B3E"/>
                </a:solidFill>
                <a:latin typeface="Helvetica"/>
              </a:rPr>
              <a:t>Convention Workbook, page 37</a:t>
            </a:r>
          </a:p>
          <a:p>
            <a:pPr algn="ctr" defTabSz="457200"/>
            <a:endParaRPr lang="en-US" sz="3600" dirty="0">
              <a:solidFill>
                <a:srgbClr val="111B3E"/>
              </a:solidFill>
              <a:latin typeface="Helvetica"/>
            </a:endParaRPr>
          </a:p>
          <a:p>
            <a:pPr algn="ctr" defTabSz="457200"/>
            <a:r>
              <a:rPr lang="en-US" sz="3600" b="1" u="sng" dirty="0">
                <a:solidFill>
                  <a:srgbClr val="111B3E"/>
                </a:solidFill>
                <a:latin typeface="Helvetica"/>
              </a:rPr>
              <a:t>Departing Staff</a:t>
            </a:r>
          </a:p>
          <a:p>
            <a:pPr algn="ctr" defTabSz="457200"/>
            <a:endParaRPr lang="en-US" sz="2000" dirty="0">
              <a:solidFill>
                <a:srgbClr val="111B3E"/>
              </a:solidFill>
              <a:latin typeface="Helvetica"/>
            </a:endParaRPr>
          </a:p>
          <a:p>
            <a:pPr algn="ctr" defTabSz="457200"/>
            <a:r>
              <a:rPr lang="en-US" sz="3600" dirty="0">
                <a:solidFill>
                  <a:srgbClr val="111B3E"/>
                </a:solidFill>
                <a:latin typeface="Helvetica"/>
              </a:rPr>
              <a:t>Rachel Klitzing (34 years)</a:t>
            </a:r>
          </a:p>
          <a:p>
            <a:pPr algn="ctr" defTabSz="457200"/>
            <a:r>
              <a:rPr lang="en-US" sz="3600" dirty="0">
                <a:solidFill>
                  <a:srgbClr val="111B3E"/>
                </a:solidFill>
                <a:latin typeface="Helvetica"/>
              </a:rPr>
              <a:t>Rev. Dominic Rivkin (6 years)</a:t>
            </a:r>
          </a:p>
          <a:p>
            <a:pPr algn="ctr" defTabSz="457200"/>
            <a:r>
              <a:rPr lang="en-US" sz="3600" dirty="0">
                <a:latin typeface="Helvetica"/>
              </a:rPr>
              <a:t>Dr. Victoria Waffle (12 years)</a:t>
            </a:r>
          </a:p>
          <a:p>
            <a:pPr marL="742950" indent="-742950" defTabSz="457200">
              <a:buFont typeface="+mj-lt"/>
              <a:buAutoNum type="arabicPeriod" startAt="2"/>
            </a:pPr>
            <a:endParaRPr lang="en-US" sz="3600" dirty="0">
              <a:solidFill>
                <a:srgbClr val="111B3E"/>
              </a:solidFill>
              <a:latin typeface="Helvetica"/>
            </a:endParaRPr>
          </a:p>
        </p:txBody>
      </p:sp>
      <p:pic>
        <p:nvPicPr>
          <p:cNvPr id="5" name="Picture 4">
            <a:extLst>
              <a:ext uri="{FF2B5EF4-FFF2-40B4-BE49-F238E27FC236}">
                <a16:creationId xmlns:a16="http://schemas.microsoft.com/office/drawing/2014/main" id="{B0097E21-FE47-A0AF-429A-950DE44969BF}"/>
              </a:ext>
            </a:extLst>
          </p:cNvPr>
          <p:cNvPicPr>
            <a:picLocks noChangeAspect="1"/>
          </p:cNvPicPr>
          <p:nvPr/>
        </p:nvPicPr>
        <p:blipFill>
          <a:blip r:embed="rId3">
            <a:alphaModFix amt="45000"/>
          </a:blip>
          <a:stretch>
            <a:fillRect/>
          </a:stretch>
        </p:blipFill>
        <p:spPr>
          <a:xfrm>
            <a:off x="10793343" y="5678902"/>
            <a:ext cx="1308434" cy="1082842"/>
          </a:xfrm>
          <a:prstGeom prst="rect">
            <a:avLst/>
          </a:prstGeom>
        </p:spPr>
      </p:pic>
    </p:spTree>
    <p:extLst>
      <p:ext uri="{BB962C8B-B14F-4D97-AF65-F5344CB8AC3E}">
        <p14:creationId xmlns:p14="http://schemas.microsoft.com/office/powerpoint/2010/main" val="3720140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65B4D"/>
        </a:solidFill>
        <a:effectLst/>
      </p:bgPr>
    </p:bg>
    <p:spTree>
      <p:nvGrpSpPr>
        <p:cNvPr id="1" name="">
          <a:extLst>
            <a:ext uri="{FF2B5EF4-FFF2-40B4-BE49-F238E27FC236}">
              <a16:creationId xmlns:a16="http://schemas.microsoft.com/office/drawing/2014/main" id="{7212231C-DF2E-404B-5E5B-31C653C811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EC543A-8339-3ED1-3F55-704BF9570687}"/>
              </a:ext>
            </a:extLst>
          </p:cNvPr>
          <p:cNvSpPr txBox="1"/>
          <p:nvPr/>
        </p:nvSpPr>
        <p:spPr>
          <a:xfrm>
            <a:off x="3169269" y="2921168"/>
            <a:ext cx="5853462" cy="1015663"/>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Helvetica Neue"/>
                <a:ea typeface="+mn-ea"/>
                <a:cs typeface="+mn-cs"/>
              </a:rPr>
              <a:t>Your Questions</a:t>
            </a:r>
            <a:endParaRPr kumimoji="0" sz="6000" b="1" i="0" u="none" strike="noStrike" kern="1200" cap="none" spc="0" normalizeH="0" baseline="0" noProof="0" dirty="0">
              <a:ln>
                <a:noFill/>
              </a:ln>
              <a:solidFill>
                <a:srgbClr val="FFFFFF"/>
              </a:solidFill>
              <a:effectLst/>
              <a:uLnTx/>
              <a:uFillTx/>
              <a:latin typeface="Helvetica Neue"/>
              <a:ea typeface="+mn-ea"/>
              <a:cs typeface="+mn-cs"/>
            </a:endParaRPr>
          </a:p>
        </p:txBody>
      </p:sp>
    </p:spTree>
    <p:extLst>
      <p:ext uri="{BB962C8B-B14F-4D97-AF65-F5344CB8AC3E}">
        <p14:creationId xmlns:p14="http://schemas.microsoft.com/office/powerpoint/2010/main" val="3452580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FBDB1"/>
        </a:solid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EA59FCC-FB70-9151-E447-5794AAF23A4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0783CB4-553C-049A-F0EB-2ADB53C5E560}"/>
              </a:ext>
            </a:extLst>
          </p:cNvPr>
          <p:cNvSpPr/>
          <p:nvPr/>
        </p:nvSpPr>
        <p:spPr>
          <a:xfrm>
            <a:off x="1588" y="0"/>
            <a:ext cx="12188952" cy="914400"/>
          </a:xfrm>
          <a:prstGeom prst="rect">
            <a:avLst/>
          </a:prstGeom>
          <a:solidFill>
            <a:srgbClr val="6FBD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93BF7B1F-878C-5426-6BEC-5F2209BE126C}"/>
              </a:ext>
            </a:extLst>
          </p:cNvPr>
          <p:cNvSpPr txBox="1"/>
          <p:nvPr/>
        </p:nvSpPr>
        <p:spPr>
          <a:xfrm>
            <a:off x="915988" y="228601"/>
            <a:ext cx="6638549" cy="707886"/>
          </a:xfrm>
          <a:prstGeom prst="rect">
            <a:avLst/>
          </a:prstGeom>
          <a:noFill/>
        </p:spPr>
        <p:txBody>
          <a:bodyPr wrap="none">
            <a:spAutoFit/>
          </a:bodyPr>
          <a:lstStyle/>
          <a:p>
            <a:pPr defTabSz="457200"/>
            <a:r>
              <a:rPr lang="en-US" sz="4000" b="1" dirty="0">
                <a:solidFill>
                  <a:srgbClr val="FFFFFF"/>
                </a:solidFill>
                <a:latin typeface="Helvetica Neue"/>
              </a:rPr>
              <a:t>District President’s Report</a:t>
            </a:r>
            <a:endParaRPr sz="4000" b="1" dirty="0">
              <a:solidFill>
                <a:srgbClr val="FFFFFF"/>
              </a:solidFill>
              <a:latin typeface="Helvetica Neue"/>
            </a:endParaRPr>
          </a:p>
        </p:txBody>
      </p:sp>
      <p:sp>
        <p:nvSpPr>
          <p:cNvPr id="4" name="TextBox 3">
            <a:extLst>
              <a:ext uri="{FF2B5EF4-FFF2-40B4-BE49-F238E27FC236}">
                <a16:creationId xmlns:a16="http://schemas.microsoft.com/office/drawing/2014/main" id="{D0D09A4C-BDD1-213E-EF82-99EE9E30FC29}"/>
              </a:ext>
            </a:extLst>
          </p:cNvPr>
          <p:cNvSpPr txBox="1"/>
          <p:nvPr/>
        </p:nvSpPr>
        <p:spPr>
          <a:xfrm>
            <a:off x="977137" y="1708584"/>
            <a:ext cx="10237725" cy="4524315"/>
          </a:xfrm>
          <a:prstGeom prst="rect">
            <a:avLst/>
          </a:prstGeom>
          <a:noFill/>
        </p:spPr>
        <p:txBody>
          <a:bodyPr wrap="square">
            <a:spAutoFit/>
          </a:bodyPr>
          <a:lstStyle/>
          <a:p>
            <a:pPr marL="571500" indent="-571500">
              <a:buFont typeface="Arial" panose="020B0604020202020204" pitchFamily="34" charset="0"/>
              <a:buChar char="•"/>
            </a:pPr>
            <a:r>
              <a:rPr lang="en-US" sz="3600" dirty="0"/>
              <a:t>Part 1 – The last 3 years (Video and Workbook)</a:t>
            </a:r>
          </a:p>
          <a:p>
            <a:pPr marL="571500" indent="-571500">
              <a:buFont typeface="Arial" panose="020B0604020202020204" pitchFamily="34" charset="0"/>
              <a:buChar char="•"/>
            </a:pPr>
            <a:r>
              <a:rPr lang="en-US" sz="3600" dirty="0"/>
              <a:t>Part 2 - Today and Tomorrow</a:t>
            </a:r>
          </a:p>
          <a:p>
            <a:pPr marL="571500" indent="-571500">
              <a:buFont typeface="Arial" panose="020B0604020202020204" pitchFamily="34" charset="0"/>
              <a:buChar char="•"/>
            </a:pPr>
            <a:r>
              <a:rPr lang="en-US" sz="3600" dirty="0">
                <a:solidFill>
                  <a:srgbClr val="111B3E"/>
                </a:solidFill>
              </a:rPr>
              <a:t>Challenges and Opportunities</a:t>
            </a:r>
          </a:p>
          <a:p>
            <a:pPr marL="571500" indent="-571500">
              <a:buFont typeface="Arial" panose="020B0604020202020204" pitchFamily="34" charset="0"/>
              <a:buChar char="•"/>
            </a:pPr>
            <a:r>
              <a:rPr lang="en-US" sz="3600" dirty="0">
                <a:solidFill>
                  <a:srgbClr val="111B3E"/>
                </a:solidFill>
              </a:rPr>
              <a:t>What District is doing to assist</a:t>
            </a:r>
          </a:p>
          <a:p>
            <a:pPr marL="571500" indent="-571500">
              <a:buFont typeface="Arial" panose="020B0604020202020204" pitchFamily="34" charset="0"/>
              <a:buChar char="•"/>
            </a:pPr>
            <a:r>
              <a:rPr lang="en-US" sz="3600" dirty="0">
                <a:solidFill>
                  <a:srgbClr val="111B3E"/>
                </a:solidFill>
              </a:rPr>
              <a:t>“Redeemed to Tell” – Real examples</a:t>
            </a:r>
          </a:p>
          <a:p>
            <a:pPr marL="571500" indent="-571500">
              <a:buFont typeface="Arial" panose="020B0604020202020204" pitchFamily="34" charset="0"/>
              <a:buChar char="•"/>
            </a:pPr>
            <a:r>
              <a:rPr lang="en-US" sz="3600" dirty="0">
                <a:solidFill>
                  <a:srgbClr val="111B3E"/>
                </a:solidFill>
              </a:rPr>
              <a:t>What’s your response?</a:t>
            </a:r>
          </a:p>
          <a:p>
            <a:pPr marL="571500" indent="-571500">
              <a:buFont typeface="Arial" panose="020B0604020202020204" pitchFamily="34" charset="0"/>
              <a:buChar char="•"/>
            </a:pPr>
            <a:r>
              <a:rPr lang="en-US" sz="3600" dirty="0">
                <a:solidFill>
                  <a:srgbClr val="111B3E"/>
                </a:solidFill>
              </a:rPr>
              <a:t>Your Questions</a:t>
            </a:r>
          </a:p>
          <a:p>
            <a:pPr marL="742950" indent="-742950" defTabSz="457200">
              <a:buFont typeface="+mj-lt"/>
              <a:buAutoNum type="arabicPeriod" startAt="2"/>
            </a:pPr>
            <a:endParaRPr lang="en-US" sz="3600" dirty="0">
              <a:solidFill>
                <a:srgbClr val="111B3E"/>
              </a:solidFill>
              <a:latin typeface="Helvetica"/>
            </a:endParaRPr>
          </a:p>
        </p:txBody>
      </p:sp>
      <p:pic>
        <p:nvPicPr>
          <p:cNvPr id="5" name="Picture 4">
            <a:extLst>
              <a:ext uri="{FF2B5EF4-FFF2-40B4-BE49-F238E27FC236}">
                <a16:creationId xmlns:a16="http://schemas.microsoft.com/office/drawing/2014/main" id="{EBBF49EB-6ED4-66B5-5960-50EEBB206B59}"/>
              </a:ext>
            </a:extLst>
          </p:cNvPr>
          <p:cNvPicPr>
            <a:picLocks noChangeAspect="1"/>
          </p:cNvPicPr>
          <p:nvPr/>
        </p:nvPicPr>
        <p:blipFill>
          <a:blip r:embed="rId2">
            <a:alphaModFix amt="45000"/>
          </a:blip>
          <a:stretch>
            <a:fillRect/>
          </a:stretch>
        </p:blipFill>
        <p:spPr>
          <a:xfrm>
            <a:off x="10793343" y="5678902"/>
            <a:ext cx="1308434" cy="1082842"/>
          </a:xfrm>
          <a:prstGeom prst="rect">
            <a:avLst/>
          </a:prstGeom>
        </p:spPr>
      </p:pic>
    </p:spTree>
    <p:extLst>
      <p:ext uri="{BB962C8B-B14F-4D97-AF65-F5344CB8AC3E}">
        <p14:creationId xmlns:p14="http://schemas.microsoft.com/office/powerpoint/2010/main" val="164935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5B4D"/>
        </a:solidFill>
        <a:effectLst/>
      </p:bgPr>
    </p:bg>
    <p:spTree>
      <p:nvGrpSpPr>
        <p:cNvPr id="1" name="">
          <a:extLst>
            <a:ext uri="{FF2B5EF4-FFF2-40B4-BE49-F238E27FC236}">
              <a16:creationId xmlns:a16="http://schemas.microsoft.com/office/drawing/2014/main" id="{DB8CE787-2804-885F-9B14-77C5FD188D9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F5571E-79CD-5258-58EE-782EF4D90BA4}"/>
              </a:ext>
            </a:extLst>
          </p:cNvPr>
          <p:cNvSpPr txBox="1"/>
          <p:nvPr/>
        </p:nvSpPr>
        <p:spPr>
          <a:xfrm>
            <a:off x="534221" y="2714626"/>
            <a:ext cx="11123558" cy="1015663"/>
          </a:xfrm>
          <a:prstGeom prst="rect">
            <a:avLst/>
          </a:prstGeom>
          <a:noFill/>
        </p:spPr>
        <p:txBody>
          <a:bodyPr wrap="none">
            <a:spAutoFit/>
          </a:bodyPr>
          <a:lstStyle/>
          <a:p>
            <a:pPr defTabSz="457200"/>
            <a:r>
              <a:rPr lang="en-US" sz="6000" b="1" dirty="0">
                <a:solidFill>
                  <a:srgbClr val="FFFFFF"/>
                </a:solidFill>
                <a:latin typeface="Helvetica Neue"/>
              </a:rPr>
              <a:t>Challenges and Opportunities</a:t>
            </a:r>
            <a:endParaRPr sz="6000" b="1" dirty="0">
              <a:solidFill>
                <a:srgbClr val="FFFFFF"/>
              </a:solidFill>
              <a:latin typeface="Helvetica Neue"/>
            </a:endParaRPr>
          </a:p>
        </p:txBody>
      </p:sp>
    </p:spTree>
    <p:extLst>
      <p:ext uri="{BB962C8B-B14F-4D97-AF65-F5344CB8AC3E}">
        <p14:creationId xmlns:p14="http://schemas.microsoft.com/office/powerpoint/2010/main" val="314288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588" y="0"/>
            <a:ext cx="12188952" cy="914400"/>
          </a:xfrm>
          <a:prstGeom prst="rect">
            <a:avLst/>
          </a:prstGeom>
          <a:solidFill>
            <a:srgbClr val="E65B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p:cNvSpPr txBox="1"/>
          <p:nvPr/>
        </p:nvSpPr>
        <p:spPr>
          <a:xfrm>
            <a:off x="915988" y="228601"/>
            <a:ext cx="9754593" cy="707886"/>
          </a:xfrm>
          <a:prstGeom prst="rect">
            <a:avLst/>
          </a:prstGeom>
          <a:noFill/>
        </p:spPr>
        <p:txBody>
          <a:bodyPr wrap="none">
            <a:spAutoFit/>
          </a:bodyPr>
          <a:lstStyle/>
          <a:p>
            <a:pPr defTabSz="457200"/>
            <a:r>
              <a:rPr lang="en-US" sz="4000" b="1" dirty="0">
                <a:solidFill>
                  <a:srgbClr val="FFFFFF"/>
                </a:solidFill>
                <a:latin typeface="Helvetica Neue"/>
              </a:rPr>
              <a:t>The Lutheran Church – Missouri Synod</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CF3F4C64-92BE-7B73-0A98-D19B83EA4FF0}"/>
              </a:ext>
            </a:extLst>
          </p:cNvPr>
          <p:cNvPicPr>
            <a:picLocks noChangeAspect="1"/>
          </p:cNvPicPr>
          <p:nvPr/>
        </p:nvPicPr>
        <p:blipFill>
          <a:blip r:embed="rId2">
            <a:alphaModFix amt="45000"/>
          </a:blip>
          <a:stretch>
            <a:fillRect/>
          </a:stretch>
        </p:blipFill>
        <p:spPr>
          <a:xfrm>
            <a:off x="10793343" y="5678902"/>
            <a:ext cx="1308434" cy="1082842"/>
          </a:xfrm>
          <a:prstGeom prst="rect">
            <a:avLst/>
          </a:prstGeom>
        </p:spPr>
      </p:pic>
      <p:sp>
        <p:nvSpPr>
          <p:cNvPr id="6" name="TextBox 5">
            <a:extLst>
              <a:ext uri="{FF2B5EF4-FFF2-40B4-BE49-F238E27FC236}">
                <a16:creationId xmlns:a16="http://schemas.microsoft.com/office/drawing/2014/main" id="{BBFB3DD3-961B-E462-6A51-714ACD8AC4B0}"/>
              </a:ext>
            </a:extLst>
          </p:cNvPr>
          <p:cNvSpPr txBox="1"/>
          <p:nvPr/>
        </p:nvSpPr>
        <p:spPr>
          <a:xfrm>
            <a:off x="645465" y="2860656"/>
            <a:ext cx="11365560" cy="1200329"/>
          </a:xfrm>
          <a:prstGeom prst="rect">
            <a:avLst/>
          </a:prstGeom>
          <a:noFill/>
        </p:spPr>
        <p:txBody>
          <a:bodyPr wrap="square">
            <a:spAutoFit/>
          </a:bodyPr>
          <a:lstStyle/>
          <a:p>
            <a:r>
              <a:rPr lang="en-US" sz="3600" b="1" dirty="0">
                <a:solidFill>
                  <a:srgbClr val="FF0000"/>
                </a:solidFill>
              </a:rPr>
              <a:t> </a:t>
            </a:r>
            <a:r>
              <a:rPr lang="en-US" sz="3600" b="1" u="sng" dirty="0">
                <a:solidFill>
                  <a:srgbClr val="FF0000"/>
                </a:solidFill>
              </a:rPr>
              <a:t>Year</a:t>
            </a:r>
            <a:r>
              <a:rPr lang="en-US" sz="3600" b="1" dirty="0"/>
              <a:t>      </a:t>
            </a:r>
            <a:r>
              <a:rPr lang="en-US" sz="3600" b="1" u="sng" dirty="0"/>
              <a:t>0-50     50-99    100-199    200-499    500+</a:t>
            </a:r>
            <a:r>
              <a:rPr lang="en-US" sz="3600" b="1" dirty="0"/>
              <a:t>       </a:t>
            </a:r>
            <a:r>
              <a:rPr lang="en-US" sz="3600" b="1" u="sng" dirty="0">
                <a:solidFill>
                  <a:srgbClr val="FF0000"/>
                </a:solidFill>
              </a:rPr>
              <a:t>Total</a:t>
            </a:r>
          </a:p>
          <a:p>
            <a:r>
              <a:rPr lang="en-US" sz="3600" b="1" dirty="0">
                <a:solidFill>
                  <a:srgbClr val="FF0000"/>
                </a:solidFill>
              </a:rPr>
              <a:t>2023</a:t>
            </a:r>
            <a:r>
              <a:rPr lang="en-US" sz="3600" dirty="0"/>
              <a:t>     2,288	  1,506	  857	            504         90          </a:t>
            </a:r>
            <a:r>
              <a:rPr lang="en-US" sz="3600" b="1" dirty="0">
                <a:solidFill>
                  <a:srgbClr val="FF0000"/>
                </a:solidFill>
              </a:rPr>
              <a:t>5,761</a:t>
            </a:r>
          </a:p>
        </p:txBody>
      </p:sp>
      <p:sp>
        <p:nvSpPr>
          <p:cNvPr id="7" name="TextBox 6">
            <a:extLst>
              <a:ext uri="{FF2B5EF4-FFF2-40B4-BE49-F238E27FC236}">
                <a16:creationId xmlns:a16="http://schemas.microsoft.com/office/drawing/2014/main" id="{980DD09C-812A-EF5E-489E-1758C02C1017}"/>
              </a:ext>
            </a:extLst>
          </p:cNvPr>
          <p:cNvSpPr txBox="1"/>
          <p:nvPr/>
        </p:nvSpPr>
        <p:spPr>
          <a:xfrm>
            <a:off x="1407318" y="1856245"/>
            <a:ext cx="9377363" cy="646331"/>
          </a:xfrm>
          <a:prstGeom prst="rect">
            <a:avLst/>
          </a:prstGeom>
          <a:noFill/>
        </p:spPr>
        <p:txBody>
          <a:bodyPr wrap="square" rtlCol="0">
            <a:spAutoFit/>
          </a:bodyPr>
          <a:lstStyle/>
          <a:p>
            <a:pPr algn="ctr"/>
            <a:r>
              <a:rPr lang="en-US" sz="3600" b="1" dirty="0"/>
              <a:t>Attendance and Numbers of Congregations</a:t>
            </a:r>
          </a:p>
        </p:txBody>
      </p:sp>
      <p:cxnSp>
        <p:nvCxnSpPr>
          <p:cNvPr id="8" name="Straight Connector 7">
            <a:extLst>
              <a:ext uri="{FF2B5EF4-FFF2-40B4-BE49-F238E27FC236}">
                <a16:creationId xmlns:a16="http://schemas.microsoft.com/office/drawing/2014/main" id="{FA4C129C-DD92-914A-0B40-C3A8C60FC5CC}"/>
              </a:ext>
            </a:extLst>
          </p:cNvPr>
          <p:cNvCxnSpPr>
            <a:cxnSpLocks/>
          </p:cNvCxnSpPr>
          <p:nvPr/>
        </p:nvCxnSpPr>
        <p:spPr>
          <a:xfrm>
            <a:off x="647700" y="2790825"/>
            <a:ext cx="10896600" cy="0"/>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199ECB7-AF50-9222-D58B-0572A683C7C0}"/>
              </a:ext>
            </a:extLst>
          </p:cNvPr>
          <p:cNvSpPr txBox="1"/>
          <p:nvPr/>
        </p:nvSpPr>
        <p:spPr>
          <a:xfrm>
            <a:off x="1866155" y="4601684"/>
            <a:ext cx="8532909" cy="1569660"/>
          </a:xfrm>
          <a:prstGeom prst="rect">
            <a:avLst/>
          </a:prstGeom>
          <a:noFill/>
        </p:spPr>
        <p:txBody>
          <a:bodyPr wrap="square" rtlCol="0">
            <a:spAutoFit/>
          </a:bodyPr>
          <a:lstStyle/>
          <a:p>
            <a:pPr algn="ctr"/>
            <a:r>
              <a:rPr lang="en-US" sz="3200" b="1" dirty="0"/>
              <a:t>66% of Synod Congregations worship under 100</a:t>
            </a:r>
          </a:p>
          <a:p>
            <a:pPr algn="ctr"/>
            <a:r>
              <a:rPr lang="en-US" sz="3200" b="1" dirty="0"/>
              <a:t>40% worship under 50</a:t>
            </a:r>
          </a:p>
          <a:p>
            <a:pPr algn="ctr"/>
            <a:r>
              <a:rPr lang="en-US" sz="3200" b="1" dirty="0"/>
              <a:t>9% did not report statistics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677D87C-246B-BB78-E92D-32C962D629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B09D92-7B25-A95A-D354-D625D12D9151}"/>
              </a:ext>
            </a:extLst>
          </p:cNvPr>
          <p:cNvSpPr/>
          <p:nvPr/>
        </p:nvSpPr>
        <p:spPr>
          <a:xfrm>
            <a:off x="1588" y="0"/>
            <a:ext cx="12188952" cy="914400"/>
          </a:xfrm>
          <a:prstGeom prst="rect">
            <a:avLst/>
          </a:prstGeom>
          <a:solidFill>
            <a:srgbClr val="E65B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latin typeface="Calibri"/>
            </a:endParaRPr>
          </a:p>
        </p:txBody>
      </p:sp>
      <p:sp>
        <p:nvSpPr>
          <p:cNvPr id="3" name="TextBox 2">
            <a:extLst>
              <a:ext uri="{FF2B5EF4-FFF2-40B4-BE49-F238E27FC236}">
                <a16:creationId xmlns:a16="http://schemas.microsoft.com/office/drawing/2014/main" id="{CC353520-A24C-F86F-B796-1D95FAB03CC7}"/>
              </a:ext>
            </a:extLst>
          </p:cNvPr>
          <p:cNvSpPr txBox="1"/>
          <p:nvPr/>
        </p:nvSpPr>
        <p:spPr>
          <a:xfrm>
            <a:off x="915988" y="228601"/>
            <a:ext cx="6486071" cy="707886"/>
          </a:xfrm>
          <a:prstGeom prst="rect">
            <a:avLst/>
          </a:prstGeom>
          <a:noFill/>
        </p:spPr>
        <p:txBody>
          <a:bodyPr wrap="none">
            <a:spAutoFit/>
          </a:bodyPr>
          <a:lstStyle/>
          <a:p>
            <a:pPr defTabSz="457200"/>
            <a:r>
              <a:rPr lang="en-US" sz="4000" b="1" dirty="0">
                <a:solidFill>
                  <a:srgbClr val="FFFFFF"/>
                </a:solidFill>
                <a:latin typeface="Helvetica Neue"/>
              </a:rPr>
              <a:t>Pacific Southwest District</a:t>
            </a:r>
            <a:endParaRPr sz="4000" b="1" dirty="0">
              <a:solidFill>
                <a:srgbClr val="FFFFFF"/>
              </a:solidFill>
              <a:latin typeface="Helvetica Neue"/>
            </a:endParaRPr>
          </a:p>
        </p:txBody>
      </p:sp>
      <p:pic>
        <p:nvPicPr>
          <p:cNvPr id="5" name="Picture 4">
            <a:extLst>
              <a:ext uri="{FF2B5EF4-FFF2-40B4-BE49-F238E27FC236}">
                <a16:creationId xmlns:a16="http://schemas.microsoft.com/office/drawing/2014/main" id="{1F1E882A-BC52-8AA6-1CA1-ACAB7F7415A9}"/>
              </a:ext>
            </a:extLst>
          </p:cNvPr>
          <p:cNvPicPr>
            <a:picLocks noChangeAspect="1"/>
          </p:cNvPicPr>
          <p:nvPr/>
        </p:nvPicPr>
        <p:blipFill>
          <a:blip r:embed="rId2">
            <a:alphaModFix amt="45000"/>
          </a:blip>
          <a:stretch>
            <a:fillRect/>
          </a:stretch>
        </p:blipFill>
        <p:spPr>
          <a:xfrm>
            <a:off x="10793343" y="5678902"/>
            <a:ext cx="1308434" cy="1082842"/>
          </a:xfrm>
          <a:prstGeom prst="rect">
            <a:avLst/>
          </a:prstGeom>
        </p:spPr>
      </p:pic>
      <p:sp>
        <p:nvSpPr>
          <p:cNvPr id="4" name="TextBox 3">
            <a:extLst>
              <a:ext uri="{FF2B5EF4-FFF2-40B4-BE49-F238E27FC236}">
                <a16:creationId xmlns:a16="http://schemas.microsoft.com/office/drawing/2014/main" id="{B2A5BD9A-4385-32CE-ED6B-577EEBC24CAB}"/>
              </a:ext>
            </a:extLst>
          </p:cNvPr>
          <p:cNvSpPr txBox="1"/>
          <p:nvPr/>
        </p:nvSpPr>
        <p:spPr>
          <a:xfrm>
            <a:off x="645464" y="2607876"/>
            <a:ext cx="10974290" cy="2308324"/>
          </a:xfrm>
          <a:prstGeom prst="rect">
            <a:avLst/>
          </a:prstGeom>
          <a:noFill/>
        </p:spPr>
        <p:txBody>
          <a:bodyPr wrap="square">
            <a:spAutoFit/>
          </a:bodyPr>
          <a:lstStyle/>
          <a:p>
            <a:r>
              <a:rPr lang="en-US" sz="3600" b="1" dirty="0"/>
              <a:t> </a:t>
            </a:r>
            <a:r>
              <a:rPr lang="en-US" sz="3600" b="1" u="sng" dirty="0">
                <a:solidFill>
                  <a:srgbClr val="FF0000"/>
                </a:solidFill>
              </a:rPr>
              <a:t>Year</a:t>
            </a:r>
            <a:r>
              <a:rPr lang="en-US" sz="3600" b="1" dirty="0"/>
              <a:t>     </a:t>
            </a:r>
            <a:r>
              <a:rPr lang="en-US" sz="3600" b="1" u="sng" dirty="0"/>
              <a:t>0-50    50-99   100-199   200-499    500+</a:t>
            </a:r>
            <a:r>
              <a:rPr lang="en-US" sz="3600" b="1" dirty="0"/>
              <a:t>    </a:t>
            </a:r>
            <a:r>
              <a:rPr lang="en-US" sz="3600" b="1" u="sng" dirty="0">
                <a:solidFill>
                  <a:srgbClr val="FF0000"/>
                </a:solidFill>
              </a:rPr>
              <a:t>Total</a:t>
            </a:r>
          </a:p>
          <a:p>
            <a:r>
              <a:rPr lang="en-US" sz="3600" b="1" dirty="0">
                <a:solidFill>
                  <a:srgbClr val="FF0000"/>
                </a:solidFill>
              </a:rPr>
              <a:t>1973</a:t>
            </a:r>
            <a:r>
              <a:rPr lang="en-US" sz="3600" dirty="0"/>
              <a:t>      12	  49	         66	         75	       10        </a:t>
            </a:r>
            <a:r>
              <a:rPr lang="en-US" sz="3600" b="1" dirty="0">
                <a:solidFill>
                  <a:srgbClr val="FF0000"/>
                </a:solidFill>
              </a:rPr>
              <a:t>212</a:t>
            </a:r>
          </a:p>
          <a:p>
            <a:r>
              <a:rPr lang="en-US" sz="3600" b="1" dirty="0">
                <a:solidFill>
                  <a:srgbClr val="FF0000"/>
                </a:solidFill>
              </a:rPr>
              <a:t>1994</a:t>
            </a:r>
            <a:r>
              <a:rPr lang="en-US" sz="3600" dirty="0"/>
              <a:t>      45	  58	         84	         59	       11        </a:t>
            </a:r>
            <a:r>
              <a:rPr lang="en-US" sz="3600" b="1" dirty="0">
                <a:solidFill>
                  <a:srgbClr val="FF0000"/>
                </a:solidFill>
              </a:rPr>
              <a:t>257</a:t>
            </a:r>
          </a:p>
          <a:p>
            <a:r>
              <a:rPr lang="en-US" sz="3600" b="1" dirty="0">
                <a:solidFill>
                  <a:srgbClr val="FF0000"/>
                </a:solidFill>
              </a:rPr>
              <a:t>2023</a:t>
            </a:r>
            <a:r>
              <a:rPr lang="en-US" sz="3600" dirty="0"/>
              <a:t>    118	  73	         38	         28             6	  </a:t>
            </a:r>
            <a:r>
              <a:rPr lang="en-US" sz="3600" b="1" dirty="0">
                <a:solidFill>
                  <a:srgbClr val="FF0000"/>
                </a:solidFill>
              </a:rPr>
              <a:t>263</a:t>
            </a:r>
          </a:p>
        </p:txBody>
      </p:sp>
      <p:sp>
        <p:nvSpPr>
          <p:cNvPr id="10" name="TextBox 9">
            <a:extLst>
              <a:ext uri="{FF2B5EF4-FFF2-40B4-BE49-F238E27FC236}">
                <a16:creationId xmlns:a16="http://schemas.microsoft.com/office/drawing/2014/main" id="{B76E2A66-3D2A-CF83-2878-4A35E4C631F6}"/>
              </a:ext>
            </a:extLst>
          </p:cNvPr>
          <p:cNvSpPr txBox="1"/>
          <p:nvPr/>
        </p:nvSpPr>
        <p:spPr>
          <a:xfrm>
            <a:off x="1407318" y="1164829"/>
            <a:ext cx="9377363" cy="1200329"/>
          </a:xfrm>
          <a:prstGeom prst="rect">
            <a:avLst/>
          </a:prstGeom>
          <a:noFill/>
        </p:spPr>
        <p:txBody>
          <a:bodyPr wrap="square" rtlCol="0">
            <a:spAutoFit/>
          </a:bodyPr>
          <a:lstStyle/>
          <a:p>
            <a:pPr algn="ctr"/>
            <a:r>
              <a:rPr lang="en-US" sz="3600" b="1" dirty="0"/>
              <a:t>Attendance and Numbers of Congregations</a:t>
            </a:r>
          </a:p>
          <a:p>
            <a:pPr algn="ctr"/>
            <a:r>
              <a:rPr lang="en-US" sz="3600" b="1" dirty="0"/>
              <a:t>1973, 1994, 2023</a:t>
            </a:r>
          </a:p>
        </p:txBody>
      </p:sp>
      <p:cxnSp>
        <p:nvCxnSpPr>
          <p:cNvPr id="11" name="Straight Connector 10">
            <a:extLst>
              <a:ext uri="{FF2B5EF4-FFF2-40B4-BE49-F238E27FC236}">
                <a16:creationId xmlns:a16="http://schemas.microsoft.com/office/drawing/2014/main" id="{CFA87AA3-4490-ACB0-3A7C-E890D2CF4D9A}"/>
              </a:ext>
            </a:extLst>
          </p:cNvPr>
          <p:cNvCxnSpPr>
            <a:cxnSpLocks/>
          </p:cNvCxnSpPr>
          <p:nvPr/>
        </p:nvCxnSpPr>
        <p:spPr>
          <a:xfrm>
            <a:off x="684310" y="2466975"/>
            <a:ext cx="10896600" cy="0"/>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F0A17D3-9511-4EF6-37AF-176C3DBA5868}"/>
              </a:ext>
            </a:extLst>
          </p:cNvPr>
          <p:cNvSpPr txBox="1"/>
          <p:nvPr/>
        </p:nvSpPr>
        <p:spPr>
          <a:xfrm>
            <a:off x="1866155" y="5057100"/>
            <a:ext cx="8532909" cy="1569660"/>
          </a:xfrm>
          <a:prstGeom prst="rect">
            <a:avLst/>
          </a:prstGeom>
          <a:noFill/>
        </p:spPr>
        <p:txBody>
          <a:bodyPr wrap="square" rtlCol="0">
            <a:spAutoFit/>
          </a:bodyPr>
          <a:lstStyle/>
          <a:p>
            <a:pPr algn="ctr"/>
            <a:r>
              <a:rPr lang="en-US" sz="3200" b="1" dirty="0"/>
              <a:t>73% of PSD Congregations worship under 100</a:t>
            </a:r>
          </a:p>
          <a:p>
            <a:pPr algn="ctr"/>
            <a:r>
              <a:rPr lang="en-US" sz="3200" b="1" dirty="0"/>
              <a:t>45% worship under 50</a:t>
            </a:r>
          </a:p>
          <a:p>
            <a:pPr algn="ctr"/>
            <a:r>
              <a:rPr lang="en-US" sz="3200" b="1" dirty="0"/>
              <a:t>7.7% did not report statistics</a:t>
            </a:r>
          </a:p>
        </p:txBody>
      </p:sp>
    </p:spTree>
    <p:extLst>
      <p:ext uri="{BB962C8B-B14F-4D97-AF65-F5344CB8AC3E}">
        <p14:creationId xmlns:p14="http://schemas.microsoft.com/office/powerpoint/2010/main" val="454256505"/>
      </p:ext>
    </p:extLst>
  </p:cSld>
  <p:clrMapOvr>
    <a:masterClrMapping/>
  </p:clrMapOvr>
</p:sld>
</file>

<file path=ppt/theme/theme1.xml><?xml version="1.0" encoding="utf-8"?>
<a:theme xmlns:a="http://schemas.openxmlformats.org/drawingml/2006/main" name="1_Office Theme">
  <a:themeElements>
    <a:clrScheme name="2025 Convention">
      <a:dk1>
        <a:srgbClr val="26263A"/>
      </a:dk1>
      <a:lt1>
        <a:srgbClr val="FFFFFF"/>
      </a:lt1>
      <a:dk2>
        <a:srgbClr val="26263A"/>
      </a:dk2>
      <a:lt2>
        <a:srgbClr val="E7EFF8"/>
      </a:lt2>
      <a:accent1>
        <a:srgbClr val="7CC2BA"/>
      </a:accent1>
      <a:accent2>
        <a:srgbClr val="F8A558"/>
      </a:accent2>
      <a:accent3>
        <a:srgbClr val="EC6661"/>
      </a:accent3>
      <a:accent4>
        <a:srgbClr val="F6B168"/>
      </a:accent4>
      <a:accent5>
        <a:srgbClr val="8E3631"/>
      </a:accent5>
      <a:accent6>
        <a:srgbClr val="315158"/>
      </a:accent6>
      <a:hlink>
        <a:srgbClr val="EC6661"/>
      </a:hlink>
      <a:folHlink>
        <a:srgbClr val="E3902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2025 Convention">
      <a:dk1>
        <a:srgbClr val="26263A"/>
      </a:dk1>
      <a:lt1>
        <a:srgbClr val="FFFFFF"/>
      </a:lt1>
      <a:dk2>
        <a:srgbClr val="26263A"/>
      </a:dk2>
      <a:lt2>
        <a:srgbClr val="E7EFF8"/>
      </a:lt2>
      <a:accent1>
        <a:srgbClr val="7CC2BA"/>
      </a:accent1>
      <a:accent2>
        <a:srgbClr val="F8A558"/>
      </a:accent2>
      <a:accent3>
        <a:srgbClr val="EC6661"/>
      </a:accent3>
      <a:accent4>
        <a:srgbClr val="F6B168"/>
      </a:accent4>
      <a:accent5>
        <a:srgbClr val="8E3631"/>
      </a:accent5>
      <a:accent6>
        <a:srgbClr val="315158"/>
      </a:accent6>
      <a:hlink>
        <a:srgbClr val="EC6661"/>
      </a:hlink>
      <a:folHlink>
        <a:srgbClr val="E3902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4dfb2893-5d74-4950-81bc-bf1597717afe}" enabled="0" method="" siteId="{4dfb2893-5d74-4950-81bc-bf1597717afe}" removed="1"/>
</clbl:labelList>
</file>

<file path=docProps/app.xml><?xml version="1.0" encoding="utf-8"?>
<Properties xmlns="http://schemas.openxmlformats.org/officeDocument/2006/extended-properties" xmlns:vt="http://schemas.openxmlformats.org/officeDocument/2006/docPropsVTypes">
  <TotalTime>2598</TotalTime>
  <Words>3002</Words>
  <Application>Microsoft Office PowerPoint</Application>
  <PresentationFormat>Widescreen</PresentationFormat>
  <Paragraphs>359</Paragraphs>
  <Slides>52</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Aptos</vt:lpstr>
      <vt:lpstr>Arial</vt:lpstr>
      <vt:lpstr>avenir-lt-w01_85-heavy1475544</vt:lpstr>
      <vt:lpstr>Calibri</vt:lpstr>
      <vt:lpstr>Helvetica</vt:lpstr>
      <vt:lpstr>Helvetica Neue</vt:lpstr>
      <vt:lpstr>Montserrat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Mike Gibson</dc:creator>
  <cp:lastModifiedBy>Mike Gibson</cp:lastModifiedBy>
  <cp:revision>4</cp:revision>
  <cp:lastPrinted>2025-06-21T19:16:55Z</cp:lastPrinted>
  <dcterms:created xsi:type="dcterms:W3CDTF">2025-06-04T14:59:32Z</dcterms:created>
  <dcterms:modified xsi:type="dcterms:W3CDTF">2025-06-21T19:30:28Z</dcterms:modified>
</cp:coreProperties>
</file>