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56" r:id="rId3"/>
    <p:sldId id="257" r:id="rId4"/>
    <p:sldId id="258" r:id="rId5"/>
    <p:sldId id="260" r:id="rId6"/>
    <p:sldId id="266" r:id="rId7"/>
    <p:sldId id="259" r:id="rId8"/>
    <p:sldId id="261" r:id="rId9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1746"/>
    <a:srgbClr val="3953D3"/>
    <a:srgbClr val="111B3E"/>
    <a:srgbClr val="40B2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658"/>
  </p:normalViewPr>
  <p:slideViewPr>
    <p:cSldViewPr snapToGrid="0" snapToObjects="1">
      <p:cViewPr varScale="1">
        <p:scale>
          <a:sx n="77" d="100"/>
          <a:sy n="77" d="100"/>
        </p:scale>
        <p:origin x="10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0"/>
            <a:ext cx="12185778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954B28-DB12-A6AE-956B-DF973E7A58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080" r="4039" b="1"/>
          <a:stretch/>
        </p:blipFill>
        <p:spPr>
          <a:xfrm>
            <a:off x="20" y="1282"/>
            <a:ext cx="12188805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7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3339AA-B28F-3A5E-56A2-AE00B55E796B}"/>
              </a:ext>
            </a:extLst>
          </p:cNvPr>
          <p:cNvSpPr/>
          <p:nvPr/>
        </p:nvSpPr>
        <p:spPr>
          <a:xfrm>
            <a:off x="4422371" y="2286000"/>
            <a:ext cx="944880" cy="108065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C97E5A-373A-85C2-8F65-4D2C935DBFD0}"/>
              </a:ext>
            </a:extLst>
          </p:cNvPr>
          <p:cNvSpPr/>
          <p:nvPr/>
        </p:nvSpPr>
        <p:spPr>
          <a:xfrm>
            <a:off x="5367251" y="2286000"/>
            <a:ext cx="6821574" cy="108065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88FE58-01FC-72B3-0A9C-5DF74CE08342}"/>
              </a:ext>
            </a:extLst>
          </p:cNvPr>
          <p:cNvSpPr/>
          <p:nvPr/>
        </p:nvSpPr>
        <p:spPr>
          <a:xfrm>
            <a:off x="0" y="2286000"/>
            <a:ext cx="4422371" cy="1080655"/>
          </a:xfrm>
          <a:prstGeom prst="rect">
            <a:avLst/>
          </a:prstGeom>
          <a:gradFill>
            <a:gsLst>
              <a:gs pos="49000">
                <a:srgbClr val="40B2A4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89013" y="2290227"/>
            <a:ext cx="827967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 Pro Cond Semibold" panose="020B0706030504040204" pitchFamily="34" charset="0"/>
              </a:rPr>
              <a:t>Seasons</a:t>
            </a:r>
            <a:r>
              <a:rPr lang="en-US" sz="6800" b="1" dirty="0">
                <a:solidFill>
                  <a:srgbClr val="FFFFFF"/>
                </a:solidFill>
                <a:latin typeface="Helvetica Neue"/>
              </a:rPr>
              <a:t> </a:t>
            </a:r>
            <a:r>
              <a:rPr lang="en-US" sz="6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"/>
              </a:rPr>
              <a:t>of</a:t>
            </a:r>
            <a:r>
              <a:rPr lang="en-US" sz="6800" b="1" dirty="0">
                <a:solidFill>
                  <a:srgbClr val="FFFFFF"/>
                </a:solidFill>
                <a:latin typeface="Helvetica Neue"/>
              </a:rPr>
              <a:t> </a:t>
            </a:r>
            <a:r>
              <a:rPr lang="en-US" sz="6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"/>
              </a:rPr>
              <a:t>Ministry</a:t>
            </a:r>
            <a:endParaRPr sz="68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7279" y="3840480"/>
            <a:ext cx="91938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BCC4D2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Verdana Pro Cond Semibold" panose="020B0706030504040204" pitchFamily="34" charset="0"/>
              </a:rPr>
              <a:t>Rev. Jim Henkell, PSD Ministry Executive</a:t>
            </a:r>
            <a:endParaRPr sz="3600" b="0" i="1" dirty="0">
              <a:solidFill>
                <a:srgbClr val="BCC4D2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latin typeface="Verdana Pro Cond Semibold" panose="020B0706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914400"/>
          </a:xfrm>
          <a:prstGeom prst="rect">
            <a:avLst/>
          </a:prstGeom>
          <a:solidFill>
            <a:srgbClr val="6FBD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56458" y="72479"/>
            <a:ext cx="421871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111B3E"/>
                  </a:outerShdw>
                </a:effectLst>
                <a:latin typeface="Verdana Pro Cond Semibold" panose="020B0706030504040204" pitchFamily="34" charset="0"/>
              </a:rPr>
              <a:t>Three Questions</a:t>
            </a:r>
            <a:endParaRPr sz="4400" b="1" dirty="0">
              <a:solidFill>
                <a:srgbClr val="FFFFFF"/>
              </a:solidFill>
              <a:effectLst>
                <a:outerShdw blurRad="50800" dist="50800" dir="5400000" algn="ctr" rotWithShape="0">
                  <a:srgbClr val="111B3E"/>
                </a:outerShdw>
              </a:effectLst>
              <a:latin typeface="Verdana Pro Cond Semibold" panose="020B0706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7280" y="1509980"/>
            <a:ext cx="103327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002060"/>
                </a:solidFill>
                <a:latin typeface="Verdana Pro Cond Semibold" panose="020B0706030504040204" pitchFamily="34" charset="0"/>
              </a:rPr>
              <a:t>Why aren’t people attending like they used to?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C08105-7F2F-C3E7-6B3B-14D1DBA41E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10791755" y="5678902"/>
            <a:ext cx="1308434" cy="10828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A938C0-D998-E78E-D9B8-5D8E0D47C533}"/>
              </a:ext>
            </a:extLst>
          </p:cNvPr>
          <p:cNvSpPr txBox="1"/>
          <p:nvPr/>
        </p:nvSpPr>
        <p:spPr>
          <a:xfrm>
            <a:off x="1039091" y="3204557"/>
            <a:ext cx="103327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0" dirty="0">
                <a:solidFill>
                  <a:srgbClr val="002060"/>
                </a:solidFill>
                <a:latin typeface="Verdana Pro Cond Semibold" panose="020B0706030504040204" pitchFamily="34" charset="0"/>
              </a:rPr>
              <a:t>Why don’t our outreach events result in new members?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68EC28-77E6-DAF6-2C65-EF82CA3D5941}"/>
              </a:ext>
            </a:extLst>
          </p:cNvPr>
          <p:cNvSpPr txBox="1"/>
          <p:nvPr/>
        </p:nvSpPr>
        <p:spPr>
          <a:xfrm>
            <a:off x="1039091" y="4237414"/>
            <a:ext cx="103327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4000" b="0" dirty="0">
              <a:solidFill>
                <a:srgbClr val="111B3E"/>
              </a:solidFill>
              <a:latin typeface="Helvetica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002060"/>
                </a:solidFill>
                <a:latin typeface="Verdana Pro Cond Semibold" panose="020B0706030504040204" pitchFamily="34" charset="0"/>
              </a:rPr>
              <a:t>Why is it so difficult to attract younger people?</a:t>
            </a:r>
            <a:endParaRPr sz="4000" b="0" dirty="0">
              <a:solidFill>
                <a:srgbClr val="002060"/>
              </a:solidFill>
              <a:latin typeface="Verdana Pro Cond Semibold" panose="020B0706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7" y="0"/>
            <a:ext cx="12188952" cy="914400"/>
          </a:xfrm>
          <a:prstGeom prst="rect">
            <a:avLst/>
          </a:prstGeom>
          <a:solidFill>
            <a:srgbClr val="6FBD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98516" y="72479"/>
            <a:ext cx="962744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111B3E"/>
                  </a:outerShdw>
                </a:effectLst>
                <a:latin typeface="Verdana Pro Cond Semibold" panose="020B0706030504040204" pitchFamily="34" charset="0"/>
              </a:rPr>
              <a:t>Questions Reveal as Much as Answers</a:t>
            </a:r>
            <a:endParaRPr sz="4400" b="1" dirty="0">
              <a:solidFill>
                <a:srgbClr val="FFFFFF"/>
              </a:solidFill>
              <a:effectLst>
                <a:outerShdw blurRad="50800" dist="50800" dir="5400000" algn="ctr" rotWithShape="0">
                  <a:srgbClr val="111B3E"/>
                </a:outerShdw>
              </a:effectLst>
              <a:latin typeface="Verdana Pro Cond Semibold" panose="020B0706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3400" y="2264923"/>
            <a:ext cx="73152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dirty="0">
                <a:solidFill>
                  <a:srgbClr val="002060"/>
                </a:solidFill>
                <a:latin typeface="Verdana Pro Cond Semibold" panose="020B0706030504040204" pitchFamily="34" charset="0"/>
              </a:rPr>
              <a:t>Viability vs. Opportunity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425536-A1FF-16CA-80B5-7ADCE24D58D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10791755" y="5678902"/>
            <a:ext cx="1308434" cy="10828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C3F4CB-9E43-0822-B752-5499BD825855}"/>
              </a:ext>
            </a:extLst>
          </p:cNvPr>
          <p:cNvSpPr txBox="1"/>
          <p:nvPr/>
        </p:nvSpPr>
        <p:spPr>
          <a:xfrm>
            <a:off x="1123400" y="3987556"/>
            <a:ext cx="74315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0" dirty="0">
                <a:solidFill>
                  <a:srgbClr val="002060"/>
                </a:solidFill>
                <a:latin typeface="Verdana Pro Cond Semibold" panose="020B0706030504040204" pitchFamily="34" charset="0"/>
              </a:rPr>
              <a:t>Congregation vs. Kingdom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914400"/>
          </a:xfrm>
          <a:prstGeom prst="rect">
            <a:avLst/>
          </a:prstGeom>
          <a:solidFill>
            <a:srgbClr val="E65B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9709" y="72479"/>
            <a:ext cx="702237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111B3E"/>
                  </a:outerShdw>
                </a:effectLst>
                <a:latin typeface="Verdana Pro Cond Semibold" panose="020B0706030504040204" pitchFamily="34" charset="0"/>
              </a:rPr>
              <a:t>Asking a Different Question</a:t>
            </a:r>
            <a:endParaRPr sz="4400" b="1" dirty="0">
              <a:solidFill>
                <a:srgbClr val="FFFFFF"/>
              </a:solidFill>
              <a:effectLst>
                <a:outerShdw blurRad="50800" dist="50800" dir="5400000" algn="ctr" rotWithShape="0">
                  <a:srgbClr val="111B3E"/>
                </a:outerShdw>
              </a:effectLst>
              <a:latin typeface="Verdana Pro Cond Semibold" panose="020B0706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3F4C64-92BE-7B73-0A98-D19B83EA4FF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10791755" y="5678902"/>
            <a:ext cx="1308434" cy="1082842"/>
          </a:xfrm>
          <a:prstGeom prst="rect">
            <a:avLst/>
          </a:prstGeom>
        </p:spPr>
      </p:pic>
      <p:pic>
        <p:nvPicPr>
          <p:cNvPr id="9" name="Picture 8" descr="A blue and yellow background with arrows pointing to the right&#10;&#10;Description automatically generated">
            <a:extLst>
              <a:ext uri="{FF2B5EF4-FFF2-40B4-BE49-F238E27FC236}">
                <a16:creationId xmlns:a16="http://schemas.microsoft.com/office/drawing/2014/main" id="{FB55FEE7-2470-8DB1-3F61-8155C33A65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963" b="32313"/>
          <a:stretch/>
        </p:blipFill>
        <p:spPr>
          <a:xfrm>
            <a:off x="1543828" y="1353788"/>
            <a:ext cx="9105645" cy="23507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DC6E70-7963-6174-F989-57C5F2C93B1D}"/>
              </a:ext>
            </a:extLst>
          </p:cNvPr>
          <p:cNvSpPr txBox="1"/>
          <p:nvPr/>
        </p:nvSpPr>
        <p:spPr>
          <a:xfrm>
            <a:off x="9387720" y="5065979"/>
            <a:ext cx="16654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John 9</a:t>
            </a:r>
          </a:p>
        </p:txBody>
      </p:sp>
      <p:pic>
        <p:nvPicPr>
          <p:cNvPr id="11" name="Picture 10" descr="A blue and yellow background with words&#10;&#10;Description automatically generated">
            <a:extLst>
              <a:ext uri="{FF2B5EF4-FFF2-40B4-BE49-F238E27FC236}">
                <a16:creationId xmlns:a16="http://schemas.microsoft.com/office/drawing/2014/main" id="{E6E7C9EE-2DC7-1879-8EEB-0A8BBC4FFE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310" b="31156"/>
          <a:stretch/>
        </p:blipFill>
        <p:spPr>
          <a:xfrm>
            <a:off x="2583914" y="4143894"/>
            <a:ext cx="7020993" cy="1990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914400"/>
          </a:xfrm>
          <a:prstGeom prst="rect">
            <a:avLst/>
          </a:prstGeom>
          <a:solidFill>
            <a:srgbClr val="E65B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9709" y="72479"/>
            <a:ext cx="504657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111B3E"/>
                  </a:outerShdw>
                </a:effectLst>
                <a:latin typeface="Verdana Pro Cond Semibold" panose="020B0706030504040204" pitchFamily="34" charset="0"/>
              </a:rPr>
              <a:t>What is God Doing?</a:t>
            </a:r>
            <a:endParaRPr sz="4400" b="1" dirty="0">
              <a:solidFill>
                <a:srgbClr val="FFFFFF"/>
              </a:solidFill>
              <a:effectLst>
                <a:outerShdw blurRad="50800" dist="50800" dir="5400000" algn="ctr" rotWithShape="0">
                  <a:srgbClr val="111B3E"/>
                </a:outerShdw>
              </a:effectLst>
              <a:latin typeface="Verdana Pro Cond Semibold" panose="020B0706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9709" y="1975089"/>
            <a:ext cx="101997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0" dirty="0">
                <a:solidFill>
                  <a:srgbClr val="002060"/>
                </a:solidFill>
                <a:latin typeface="Verdana Pro Cond Semibold" panose="020B0706030504040204" pitchFamily="34" charset="0"/>
              </a:rPr>
              <a:t>Redeeming All </a:t>
            </a:r>
            <a:r>
              <a:rPr lang="en-US" sz="4000" dirty="0">
                <a:solidFill>
                  <a:srgbClr val="002060"/>
                </a:solidFill>
                <a:latin typeface="Verdana Pro Cond Semibold" panose="020B0706030504040204" pitchFamily="34" charset="0"/>
              </a:rPr>
              <a:t>T</a:t>
            </a:r>
            <a:r>
              <a:rPr lang="en-US" sz="4000" b="0" dirty="0">
                <a:solidFill>
                  <a:srgbClr val="002060"/>
                </a:solidFill>
                <a:latin typeface="Verdana Pro Cond Semibold" panose="020B0706030504040204" pitchFamily="34" charset="0"/>
              </a:rPr>
              <a:t>hings (Romans 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3F4C64-92BE-7B73-0A98-D19B83EA4FF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10791755" y="5678902"/>
            <a:ext cx="1308434" cy="10828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7E5076-9680-DF71-2EB8-2C1CE6B6C338}"/>
              </a:ext>
            </a:extLst>
          </p:cNvPr>
          <p:cNvSpPr txBox="1"/>
          <p:nvPr/>
        </p:nvSpPr>
        <p:spPr>
          <a:xfrm>
            <a:off x="789708" y="3216831"/>
            <a:ext cx="101997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002060"/>
                </a:solidFill>
                <a:latin typeface="Verdana Pro Cond Semibold" panose="020B0706030504040204" pitchFamily="34" charset="0"/>
              </a:rPr>
              <a:t>Guiding Us Forward (Philippians 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2CAF34-CDE6-C263-9755-9646B6E9887B}"/>
              </a:ext>
            </a:extLst>
          </p:cNvPr>
          <p:cNvSpPr txBox="1"/>
          <p:nvPr/>
        </p:nvSpPr>
        <p:spPr>
          <a:xfrm>
            <a:off x="789709" y="4443073"/>
            <a:ext cx="101997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002060"/>
                </a:solidFill>
                <a:latin typeface="Verdana Pro Cond Semibold" panose="020B0706030504040204" pitchFamily="34" charset="0"/>
              </a:rPr>
              <a:t>Bringing Us Together (1 Corinthians 12)</a:t>
            </a:r>
          </a:p>
        </p:txBody>
      </p:sp>
    </p:spTree>
    <p:extLst>
      <p:ext uri="{BB962C8B-B14F-4D97-AF65-F5344CB8AC3E}">
        <p14:creationId xmlns:p14="http://schemas.microsoft.com/office/powerpoint/2010/main" val="84035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3D61B97-553C-20D2-6263-6897AE98F453}"/>
              </a:ext>
            </a:extLst>
          </p:cNvPr>
          <p:cNvSpPr/>
          <p:nvPr/>
        </p:nvSpPr>
        <p:spPr>
          <a:xfrm>
            <a:off x="6544887" y="1204330"/>
            <a:ext cx="4630189" cy="5286895"/>
          </a:xfrm>
          <a:prstGeom prst="rect">
            <a:avLst/>
          </a:prstGeom>
          <a:solidFill>
            <a:schemeClr val="accent4">
              <a:alpha val="27089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88952" cy="914400"/>
          </a:xfrm>
          <a:prstGeom prst="rect">
            <a:avLst/>
          </a:prstGeom>
          <a:solidFill>
            <a:srgbClr val="E085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98516" y="80585"/>
            <a:ext cx="641970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111B3E"/>
                  </a:outerShdw>
                </a:effectLst>
                <a:latin typeface="Verdana Pro Cond Semibold" panose="020B0706030504040204" pitchFamily="34" charset="0"/>
              </a:rPr>
              <a:t>What Season Are You In?</a:t>
            </a:r>
            <a:endParaRPr sz="4400" b="1" dirty="0">
              <a:solidFill>
                <a:srgbClr val="FFFFFF"/>
              </a:solidFill>
              <a:effectLst>
                <a:outerShdw blurRad="50800" dist="50800" dir="5400000" algn="ctr" rotWithShape="0">
                  <a:srgbClr val="111B3E"/>
                </a:outerShdw>
              </a:effectLst>
              <a:latin typeface="Verdana Pro Cond Semibold" panose="020B0706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7280" y="1213657"/>
            <a:ext cx="4630189" cy="5286895"/>
          </a:xfrm>
          <a:prstGeom prst="rect">
            <a:avLst/>
          </a:prstGeom>
          <a:solidFill>
            <a:schemeClr val="accent4">
              <a:alpha val="27089"/>
            </a:schemeClr>
          </a:solidFill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A close-up of a document&#10;&#10;Description automatically generated">
            <a:extLst>
              <a:ext uri="{FF2B5EF4-FFF2-40B4-BE49-F238E27FC236}">
                <a16:creationId xmlns:a16="http://schemas.microsoft.com/office/drawing/2014/main" id="{A10724DC-DF94-F13B-5AEF-D2D6B174F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559" y="1540359"/>
            <a:ext cx="3550844" cy="459656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AE53D1FF-AFF8-61A0-0829-EBA8B62D59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37" b="4229"/>
          <a:stretch/>
        </p:blipFill>
        <p:spPr>
          <a:xfrm>
            <a:off x="1637009" y="1548673"/>
            <a:ext cx="3550729" cy="4598211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7280" y="2011680"/>
            <a:ext cx="100584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600" b="0" dirty="0">
                <a:solidFill>
                  <a:srgbClr val="FFFFFF"/>
                </a:solidFill>
                <a:latin typeface="Helvetica Neue"/>
              </a:rPr>
              <a:t>“Let the redeemed of the Lord tell their story.”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7280" y="4114800"/>
            <a:ext cx="215315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0" dirty="0">
                <a:latin typeface="Helvetica"/>
              </a:rPr>
              <a:t>– Psalm 107:2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D03097-4BFE-AB4E-95D2-1F908A817B62}"/>
              </a:ext>
            </a:extLst>
          </p:cNvPr>
          <p:cNvSpPr/>
          <p:nvPr/>
        </p:nvSpPr>
        <p:spPr>
          <a:xfrm>
            <a:off x="458383" y="448887"/>
            <a:ext cx="11272058" cy="5960226"/>
          </a:xfrm>
          <a:prstGeom prst="rect">
            <a:avLst/>
          </a:prstGeom>
          <a:solidFill>
            <a:schemeClr val="accent1"/>
          </a:solidFill>
          <a:ln w="6985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25F986-BF4B-2F5A-94A5-A38DF9853D04}"/>
              </a:ext>
            </a:extLst>
          </p:cNvPr>
          <p:cNvSpPr/>
          <p:nvPr/>
        </p:nvSpPr>
        <p:spPr>
          <a:xfrm>
            <a:off x="908454" y="831273"/>
            <a:ext cx="10371917" cy="51871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8A938F-5F54-ED58-E25E-988BD45EFBC3}"/>
              </a:ext>
            </a:extLst>
          </p:cNvPr>
          <p:cNvSpPr txBox="1"/>
          <p:nvPr/>
        </p:nvSpPr>
        <p:spPr>
          <a:xfrm>
            <a:off x="1568131" y="2068085"/>
            <a:ext cx="9052561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 Pro Cond Semibold" panose="020B0706030504040204" pitchFamily="34" charset="0"/>
              </a:rPr>
              <a:t>“Let the redeemed of the Lord tell their story.” </a:t>
            </a:r>
          </a:p>
          <a:p>
            <a:pPr algn="ctr"/>
            <a:endParaRPr lang="en-US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 Pro Cond Semibold" panose="020B0706030504040204" pitchFamily="34" charset="0"/>
            </a:endParaRPr>
          </a:p>
          <a:p>
            <a:pPr algn="r"/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 Pro Cond Semibold" panose="020B0706030504040204" pitchFamily="34" charset="0"/>
              </a:rPr>
              <a:t>– Psalm 107:2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AC0E41-E4B0-6DB0-30A7-07B86994A203}"/>
              </a:ext>
            </a:extLst>
          </p:cNvPr>
          <p:cNvSpPr txBox="1"/>
          <p:nvPr/>
        </p:nvSpPr>
        <p:spPr>
          <a:xfrm>
            <a:off x="908454" y="5244268"/>
            <a:ext cx="10257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Questions? Email </a:t>
            </a:r>
            <a:r>
              <a:rPr lang="en-US" sz="3200" i="1" u="sng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jim.henkell@</a:t>
            </a:r>
            <a:r>
              <a:rPr lang="en-US" sz="3600" i="1" u="sng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psd-lcms</a:t>
            </a:r>
            <a:r>
              <a:rPr lang="en-US" sz="3200" i="1" u="sng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.org</a:t>
            </a:r>
            <a:endParaRPr lang="en-US" sz="3200" i="1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025 Convention">
      <a:dk1>
        <a:srgbClr val="26263A"/>
      </a:dk1>
      <a:lt1>
        <a:srgbClr val="FFFFFF"/>
      </a:lt1>
      <a:dk2>
        <a:srgbClr val="26263A"/>
      </a:dk2>
      <a:lt2>
        <a:srgbClr val="E7EFF8"/>
      </a:lt2>
      <a:accent1>
        <a:srgbClr val="7CC2BA"/>
      </a:accent1>
      <a:accent2>
        <a:srgbClr val="F8A558"/>
      </a:accent2>
      <a:accent3>
        <a:srgbClr val="EC6661"/>
      </a:accent3>
      <a:accent4>
        <a:srgbClr val="F6B168"/>
      </a:accent4>
      <a:accent5>
        <a:srgbClr val="8E3631"/>
      </a:accent5>
      <a:accent6>
        <a:srgbClr val="315158"/>
      </a:accent6>
      <a:hlink>
        <a:srgbClr val="EC6661"/>
      </a:hlink>
      <a:folHlink>
        <a:srgbClr val="E3902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</TotalTime>
  <Words>133</Words>
  <Application>Microsoft Office PowerPoint</Application>
  <PresentationFormat>Custom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Helvetica</vt:lpstr>
      <vt:lpstr>Helvetica Neue</vt:lpstr>
      <vt:lpstr>Verdana</vt:lpstr>
      <vt:lpstr>Verdana Pro Cond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Liane Henkell</dc:creator>
  <cp:keywords/>
  <dc:description>generated using python-pptx</dc:description>
  <cp:lastModifiedBy>Liane Henkell</cp:lastModifiedBy>
  <cp:revision>4</cp:revision>
  <dcterms:created xsi:type="dcterms:W3CDTF">2013-01-27T09:14:16Z</dcterms:created>
  <dcterms:modified xsi:type="dcterms:W3CDTF">2025-06-20T02:56:28Z</dcterms:modified>
  <cp:category/>
</cp:coreProperties>
</file>