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85" r:id="rId2"/>
    <p:sldId id="313" r:id="rId3"/>
    <p:sldId id="312" r:id="rId4"/>
    <p:sldId id="259" r:id="rId5"/>
    <p:sldId id="273" r:id="rId6"/>
    <p:sldId id="276" r:id="rId7"/>
    <p:sldId id="264" r:id="rId8"/>
    <p:sldId id="261" r:id="rId9"/>
    <p:sldId id="272" r:id="rId10"/>
    <p:sldId id="277" r:id="rId11"/>
    <p:sldId id="300" r:id="rId12"/>
    <p:sldId id="331" r:id="rId13"/>
    <p:sldId id="314" r:id="rId14"/>
    <p:sldId id="347" r:id="rId15"/>
    <p:sldId id="341" r:id="rId16"/>
    <p:sldId id="342" r:id="rId17"/>
    <p:sldId id="262" r:id="rId18"/>
    <p:sldId id="263" r:id="rId19"/>
    <p:sldId id="265" r:id="rId20"/>
    <p:sldId id="266" r:id="rId21"/>
    <p:sldId id="315" r:id="rId22"/>
    <p:sldId id="289" r:id="rId23"/>
    <p:sldId id="290" r:id="rId24"/>
    <p:sldId id="343" r:id="rId25"/>
    <p:sldId id="336" r:id="rId26"/>
    <p:sldId id="350" r:id="rId27"/>
    <p:sldId id="339" r:id="rId28"/>
    <p:sldId id="340" r:id="rId29"/>
    <p:sldId id="346" r:id="rId30"/>
    <p:sldId id="294" r:id="rId31"/>
    <p:sldId id="298" r:id="rId32"/>
    <p:sldId id="333" r:id="rId33"/>
    <p:sldId id="334" r:id="rId34"/>
    <p:sldId id="351" r:id="rId35"/>
    <p:sldId id="344" r:id="rId36"/>
    <p:sldId id="345" r:id="rId37"/>
    <p:sldId id="317" r:id="rId38"/>
    <p:sldId id="321" r:id="rId39"/>
    <p:sldId id="322" r:id="rId40"/>
    <p:sldId id="323" r:id="rId41"/>
    <p:sldId id="320" r:id="rId42"/>
    <p:sldId id="324" r:id="rId43"/>
    <p:sldId id="327" r:id="rId44"/>
    <p:sldId id="325" r:id="rId45"/>
    <p:sldId id="326" r:id="rId46"/>
    <p:sldId id="332" r:id="rId47"/>
    <p:sldId id="283" r:id="rId48"/>
    <p:sldId id="352" r:id="rId49"/>
    <p:sldId id="353" r:id="rId50"/>
    <p:sldId id="354" r:id="rId51"/>
    <p:sldId id="338" r:id="rId52"/>
    <p:sldId id="368" r:id="rId53"/>
    <p:sldId id="337" r:id="rId54"/>
    <p:sldId id="369" r:id="rId55"/>
    <p:sldId id="370" r:id="rId56"/>
    <p:sldId id="371" r:id="rId57"/>
    <p:sldId id="372" r:id="rId58"/>
    <p:sldId id="373" r:id="rId59"/>
    <p:sldId id="374" r:id="rId60"/>
    <p:sldId id="375" r:id="rId61"/>
    <p:sldId id="357" r:id="rId62"/>
    <p:sldId id="348" r:id="rId63"/>
    <p:sldId id="376" r:id="rId64"/>
    <p:sldId id="349" r:id="rId65"/>
    <p:sldId id="377" r:id="rId66"/>
    <p:sldId id="378" r:id="rId67"/>
    <p:sldId id="379" r:id="rId68"/>
    <p:sldId id="380" r:id="rId69"/>
    <p:sldId id="381" r:id="rId70"/>
    <p:sldId id="382" r:id="rId71"/>
    <p:sldId id="383" r:id="rId72"/>
    <p:sldId id="358" r:id="rId73"/>
    <p:sldId id="384" r:id="rId74"/>
    <p:sldId id="359" r:id="rId75"/>
    <p:sldId id="385" r:id="rId76"/>
    <p:sldId id="361" r:id="rId77"/>
    <p:sldId id="360" r:id="rId78"/>
    <p:sldId id="362" r:id="rId79"/>
    <p:sldId id="363" r:id="rId80"/>
    <p:sldId id="364" r:id="rId81"/>
    <p:sldId id="365" r:id="rId82"/>
    <p:sldId id="386" r:id="rId83"/>
    <p:sldId id="366" r:id="rId84"/>
    <p:sldId id="367"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6CFBE-2C82-744D-BCDF-38CD5C7B5784}" v="2" dt="2022-09-28T19:44:18.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Lucas" userId="570bcfb7-2a98-489a-bbfc-8d5a7a039aed" providerId="ADAL" clId="{0766CFBE-2C82-744D-BCDF-38CD5C7B5784}"/>
    <pc:docChg chg="custSel addSld modSld">
      <pc:chgData name="Aaron Lucas" userId="570bcfb7-2a98-489a-bbfc-8d5a7a039aed" providerId="ADAL" clId="{0766CFBE-2C82-744D-BCDF-38CD5C7B5784}" dt="2022-09-28T19:44:18.324" v="21" actId="27636"/>
      <pc:docMkLst>
        <pc:docMk/>
      </pc:docMkLst>
      <pc:sldChg chg="add setBg">
        <pc:chgData name="Aaron Lucas" userId="570bcfb7-2a98-489a-bbfc-8d5a7a039aed" providerId="ADAL" clId="{0766CFBE-2C82-744D-BCDF-38CD5C7B5784}" dt="2022-09-28T19:43:54.033" v="2"/>
        <pc:sldMkLst>
          <pc:docMk/>
          <pc:sldMk cId="1494917366" sldId="337"/>
        </pc:sldMkLst>
      </pc:sldChg>
      <pc:sldChg chg="add setBg">
        <pc:chgData name="Aaron Lucas" userId="570bcfb7-2a98-489a-bbfc-8d5a7a039aed" providerId="ADAL" clId="{0766CFBE-2C82-744D-BCDF-38CD5C7B5784}" dt="2022-09-28T19:43:54.033" v="2"/>
        <pc:sldMkLst>
          <pc:docMk/>
          <pc:sldMk cId="3004007519" sldId="338"/>
        </pc:sldMkLst>
      </pc:sldChg>
      <pc:sldChg chg="add setBg">
        <pc:chgData name="Aaron Lucas" userId="570bcfb7-2a98-489a-bbfc-8d5a7a039aed" providerId="ADAL" clId="{0766CFBE-2C82-744D-BCDF-38CD5C7B5784}" dt="2022-09-28T19:43:54.033" v="2"/>
        <pc:sldMkLst>
          <pc:docMk/>
          <pc:sldMk cId="4003996185" sldId="348"/>
        </pc:sldMkLst>
      </pc:sldChg>
      <pc:sldChg chg="add setBg">
        <pc:chgData name="Aaron Lucas" userId="570bcfb7-2a98-489a-bbfc-8d5a7a039aed" providerId="ADAL" clId="{0766CFBE-2C82-744D-BCDF-38CD5C7B5784}" dt="2022-09-28T19:43:54.033" v="2"/>
        <pc:sldMkLst>
          <pc:docMk/>
          <pc:sldMk cId="858188050" sldId="349"/>
        </pc:sldMkLst>
      </pc:sldChg>
      <pc:sldChg chg="add">
        <pc:chgData name="Aaron Lucas" userId="570bcfb7-2a98-489a-bbfc-8d5a7a039aed" providerId="ADAL" clId="{0766CFBE-2C82-744D-BCDF-38CD5C7B5784}" dt="2022-09-28T19:43:54.033" v="2"/>
        <pc:sldMkLst>
          <pc:docMk/>
          <pc:sldMk cId="4165873150" sldId="352"/>
        </pc:sldMkLst>
      </pc:sldChg>
      <pc:sldChg chg="add">
        <pc:chgData name="Aaron Lucas" userId="570bcfb7-2a98-489a-bbfc-8d5a7a039aed" providerId="ADAL" clId="{0766CFBE-2C82-744D-BCDF-38CD5C7B5784}" dt="2022-09-28T19:43:54.033" v="2"/>
        <pc:sldMkLst>
          <pc:docMk/>
          <pc:sldMk cId="215790792" sldId="353"/>
        </pc:sldMkLst>
      </pc:sldChg>
      <pc:sldChg chg="add">
        <pc:chgData name="Aaron Lucas" userId="570bcfb7-2a98-489a-bbfc-8d5a7a039aed" providerId="ADAL" clId="{0766CFBE-2C82-744D-BCDF-38CD5C7B5784}" dt="2022-09-28T19:43:54.033" v="2"/>
        <pc:sldMkLst>
          <pc:docMk/>
          <pc:sldMk cId="3918767179" sldId="354"/>
        </pc:sldMkLst>
      </pc:sldChg>
      <pc:sldChg chg="add">
        <pc:chgData name="Aaron Lucas" userId="570bcfb7-2a98-489a-bbfc-8d5a7a039aed" providerId="ADAL" clId="{0766CFBE-2C82-744D-BCDF-38CD5C7B5784}" dt="2022-09-28T19:43:54.033" v="2"/>
        <pc:sldMkLst>
          <pc:docMk/>
          <pc:sldMk cId="862385546" sldId="357"/>
        </pc:sldMkLst>
      </pc:sldChg>
      <pc:sldChg chg="add">
        <pc:chgData name="Aaron Lucas" userId="570bcfb7-2a98-489a-bbfc-8d5a7a039aed" providerId="ADAL" clId="{0766CFBE-2C82-744D-BCDF-38CD5C7B5784}" dt="2022-09-28T19:43:54.033" v="2"/>
        <pc:sldMkLst>
          <pc:docMk/>
          <pc:sldMk cId="3706281652" sldId="358"/>
        </pc:sldMkLst>
      </pc:sldChg>
      <pc:sldChg chg="add setBg">
        <pc:chgData name="Aaron Lucas" userId="570bcfb7-2a98-489a-bbfc-8d5a7a039aed" providerId="ADAL" clId="{0766CFBE-2C82-744D-BCDF-38CD5C7B5784}" dt="2022-09-28T19:43:54.033" v="2"/>
        <pc:sldMkLst>
          <pc:docMk/>
          <pc:sldMk cId="1708978490" sldId="359"/>
        </pc:sldMkLst>
      </pc:sldChg>
      <pc:sldChg chg="modSp add mod">
        <pc:chgData name="Aaron Lucas" userId="570bcfb7-2a98-489a-bbfc-8d5a7a039aed" providerId="ADAL" clId="{0766CFBE-2C82-744D-BCDF-38CD5C7B5784}" dt="2022-09-28T19:43:54.320" v="8" actId="27636"/>
        <pc:sldMkLst>
          <pc:docMk/>
          <pc:sldMk cId="1064004673" sldId="360"/>
        </pc:sldMkLst>
        <pc:spChg chg="mod">
          <ac:chgData name="Aaron Lucas" userId="570bcfb7-2a98-489a-bbfc-8d5a7a039aed" providerId="ADAL" clId="{0766CFBE-2C82-744D-BCDF-38CD5C7B5784}" dt="2022-09-28T19:43:54.320" v="8" actId="27636"/>
          <ac:spMkLst>
            <pc:docMk/>
            <pc:sldMk cId="1064004673" sldId="360"/>
            <ac:spMk id="3" creationId="{0F9948B6-B247-F9A6-881D-1F98B2BEF47C}"/>
          </ac:spMkLst>
        </pc:spChg>
      </pc:sldChg>
      <pc:sldChg chg="add setBg">
        <pc:chgData name="Aaron Lucas" userId="570bcfb7-2a98-489a-bbfc-8d5a7a039aed" providerId="ADAL" clId="{0766CFBE-2C82-744D-BCDF-38CD5C7B5784}" dt="2022-09-28T19:43:54.033" v="2"/>
        <pc:sldMkLst>
          <pc:docMk/>
          <pc:sldMk cId="373679471" sldId="361"/>
        </pc:sldMkLst>
      </pc:sldChg>
      <pc:sldChg chg="add setBg">
        <pc:chgData name="Aaron Lucas" userId="570bcfb7-2a98-489a-bbfc-8d5a7a039aed" providerId="ADAL" clId="{0766CFBE-2C82-744D-BCDF-38CD5C7B5784}" dt="2022-09-28T19:43:54.033" v="2"/>
        <pc:sldMkLst>
          <pc:docMk/>
          <pc:sldMk cId="2694181874" sldId="362"/>
        </pc:sldMkLst>
      </pc:sldChg>
      <pc:sldChg chg="modSp add mod">
        <pc:chgData name="Aaron Lucas" userId="570bcfb7-2a98-489a-bbfc-8d5a7a039aed" providerId="ADAL" clId="{0766CFBE-2C82-744D-BCDF-38CD5C7B5784}" dt="2022-09-28T19:43:54.345" v="9" actId="27636"/>
        <pc:sldMkLst>
          <pc:docMk/>
          <pc:sldMk cId="1905571162" sldId="363"/>
        </pc:sldMkLst>
        <pc:spChg chg="mod">
          <ac:chgData name="Aaron Lucas" userId="570bcfb7-2a98-489a-bbfc-8d5a7a039aed" providerId="ADAL" clId="{0766CFBE-2C82-744D-BCDF-38CD5C7B5784}" dt="2022-09-28T19:43:54.345" v="9" actId="27636"/>
          <ac:spMkLst>
            <pc:docMk/>
            <pc:sldMk cId="1905571162" sldId="363"/>
            <ac:spMk id="3" creationId="{A0725FFA-CCED-37F2-0D93-5D82747F4D70}"/>
          </ac:spMkLst>
        </pc:spChg>
      </pc:sldChg>
      <pc:sldChg chg="modSp add mod">
        <pc:chgData name="Aaron Lucas" userId="570bcfb7-2a98-489a-bbfc-8d5a7a039aed" providerId="ADAL" clId="{0766CFBE-2C82-744D-BCDF-38CD5C7B5784}" dt="2022-09-28T19:43:54.358" v="10" actId="27636"/>
        <pc:sldMkLst>
          <pc:docMk/>
          <pc:sldMk cId="1263631351" sldId="364"/>
        </pc:sldMkLst>
        <pc:spChg chg="mod">
          <ac:chgData name="Aaron Lucas" userId="570bcfb7-2a98-489a-bbfc-8d5a7a039aed" providerId="ADAL" clId="{0766CFBE-2C82-744D-BCDF-38CD5C7B5784}" dt="2022-09-28T19:43:54.358" v="10" actId="27636"/>
          <ac:spMkLst>
            <pc:docMk/>
            <pc:sldMk cId="1263631351" sldId="364"/>
            <ac:spMk id="3" creationId="{3CF2DD6F-60D5-E371-9E12-03162D8EC858}"/>
          </ac:spMkLst>
        </pc:spChg>
      </pc:sldChg>
      <pc:sldChg chg="add">
        <pc:chgData name="Aaron Lucas" userId="570bcfb7-2a98-489a-bbfc-8d5a7a039aed" providerId="ADAL" clId="{0766CFBE-2C82-744D-BCDF-38CD5C7B5784}" dt="2022-09-28T19:43:54.033" v="2"/>
        <pc:sldMkLst>
          <pc:docMk/>
          <pc:sldMk cId="2565887193" sldId="365"/>
        </pc:sldMkLst>
      </pc:sldChg>
      <pc:sldChg chg="modSp add mod">
        <pc:chgData name="Aaron Lucas" userId="570bcfb7-2a98-489a-bbfc-8d5a7a039aed" providerId="ADAL" clId="{0766CFBE-2C82-744D-BCDF-38CD5C7B5784}" dt="2022-09-28T19:43:54.064" v="3" actId="27636"/>
        <pc:sldMkLst>
          <pc:docMk/>
          <pc:sldMk cId="682446562" sldId="366"/>
        </pc:sldMkLst>
        <pc:spChg chg="mod">
          <ac:chgData name="Aaron Lucas" userId="570bcfb7-2a98-489a-bbfc-8d5a7a039aed" providerId="ADAL" clId="{0766CFBE-2C82-744D-BCDF-38CD5C7B5784}" dt="2022-09-28T19:43:54.064" v="3" actId="27636"/>
          <ac:spMkLst>
            <pc:docMk/>
            <pc:sldMk cId="682446562" sldId="366"/>
            <ac:spMk id="3" creationId="{E3E50CDB-4EA4-2305-4F9A-FCB2EF1FE5B4}"/>
          </ac:spMkLst>
        </pc:spChg>
      </pc:sldChg>
      <pc:sldChg chg="add">
        <pc:chgData name="Aaron Lucas" userId="570bcfb7-2a98-489a-bbfc-8d5a7a039aed" providerId="ADAL" clId="{0766CFBE-2C82-744D-BCDF-38CD5C7B5784}" dt="2022-09-28T19:43:54.033" v="2"/>
        <pc:sldMkLst>
          <pc:docMk/>
          <pc:sldMk cId="3282399872" sldId="367"/>
        </pc:sldMkLst>
      </pc:sldChg>
      <pc:sldChg chg="delSp add setBg delDesignElem">
        <pc:chgData name="Aaron Lucas" userId="570bcfb7-2a98-489a-bbfc-8d5a7a039aed" providerId="ADAL" clId="{0766CFBE-2C82-744D-BCDF-38CD5C7B5784}" dt="2022-09-28T19:43:54.033" v="2"/>
        <pc:sldMkLst>
          <pc:docMk/>
          <pc:sldMk cId="1510985402" sldId="368"/>
        </pc:sldMkLst>
        <pc:spChg chg="del">
          <ac:chgData name="Aaron Lucas" userId="570bcfb7-2a98-489a-bbfc-8d5a7a039aed" providerId="ADAL" clId="{0766CFBE-2C82-744D-BCDF-38CD5C7B5784}" dt="2022-09-28T19:43:54.033" v="2"/>
          <ac:spMkLst>
            <pc:docMk/>
            <pc:sldMk cId="1510985402" sldId="368"/>
            <ac:spMk id="19463" creationId="{42A4FC2C-047E-45A5-965D-8E1E3BF09BC6}"/>
          </ac:spMkLst>
        </pc:spChg>
      </pc:sldChg>
      <pc:sldChg chg="add setBg">
        <pc:chgData name="Aaron Lucas" userId="570bcfb7-2a98-489a-bbfc-8d5a7a039aed" providerId="ADAL" clId="{0766CFBE-2C82-744D-BCDF-38CD5C7B5784}" dt="2022-09-28T19:43:54.033" v="2"/>
        <pc:sldMkLst>
          <pc:docMk/>
          <pc:sldMk cId="786809475" sldId="369"/>
        </pc:sldMkLst>
      </pc:sldChg>
      <pc:sldChg chg="add">
        <pc:chgData name="Aaron Lucas" userId="570bcfb7-2a98-489a-bbfc-8d5a7a039aed" providerId="ADAL" clId="{0766CFBE-2C82-744D-BCDF-38CD5C7B5784}" dt="2022-09-28T19:43:54.033" v="2"/>
        <pc:sldMkLst>
          <pc:docMk/>
          <pc:sldMk cId="711924610" sldId="370"/>
        </pc:sldMkLst>
      </pc:sldChg>
      <pc:sldChg chg="add">
        <pc:chgData name="Aaron Lucas" userId="570bcfb7-2a98-489a-bbfc-8d5a7a039aed" providerId="ADAL" clId="{0766CFBE-2C82-744D-BCDF-38CD5C7B5784}" dt="2022-09-28T19:43:54.033" v="2"/>
        <pc:sldMkLst>
          <pc:docMk/>
          <pc:sldMk cId="3890843141" sldId="371"/>
        </pc:sldMkLst>
      </pc:sldChg>
      <pc:sldChg chg="add">
        <pc:chgData name="Aaron Lucas" userId="570bcfb7-2a98-489a-bbfc-8d5a7a039aed" providerId="ADAL" clId="{0766CFBE-2C82-744D-BCDF-38CD5C7B5784}" dt="2022-09-28T19:43:54.033" v="2"/>
        <pc:sldMkLst>
          <pc:docMk/>
          <pc:sldMk cId="3438792203" sldId="372"/>
        </pc:sldMkLst>
      </pc:sldChg>
      <pc:sldChg chg="add setBg">
        <pc:chgData name="Aaron Lucas" userId="570bcfb7-2a98-489a-bbfc-8d5a7a039aed" providerId="ADAL" clId="{0766CFBE-2C82-744D-BCDF-38CD5C7B5784}" dt="2022-09-28T19:43:54.033" v="2"/>
        <pc:sldMkLst>
          <pc:docMk/>
          <pc:sldMk cId="1293977778" sldId="373"/>
        </pc:sldMkLst>
      </pc:sldChg>
      <pc:sldChg chg="add setBg">
        <pc:chgData name="Aaron Lucas" userId="570bcfb7-2a98-489a-bbfc-8d5a7a039aed" providerId="ADAL" clId="{0766CFBE-2C82-744D-BCDF-38CD5C7B5784}" dt="2022-09-28T19:43:54.033" v="2"/>
        <pc:sldMkLst>
          <pc:docMk/>
          <pc:sldMk cId="721246801" sldId="374"/>
        </pc:sldMkLst>
      </pc:sldChg>
      <pc:sldChg chg="add setBg">
        <pc:chgData name="Aaron Lucas" userId="570bcfb7-2a98-489a-bbfc-8d5a7a039aed" providerId="ADAL" clId="{0766CFBE-2C82-744D-BCDF-38CD5C7B5784}" dt="2022-09-28T19:43:54.033" v="2"/>
        <pc:sldMkLst>
          <pc:docMk/>
          <pc:sldMk cId="2794380708" sldId="375"/>
        </pc:sldMkLst>
      </pc:sldChg>
      <pc:sldChg chg="add">
        <pc:chgData name="Aaron Lucas" userId="570bcfb7-2a98-489a-bbfc-8d5a7a039aed" providerId="ADAL" clId="{0766CFBE-2C82-744D-BCDF-38CD5C7B5784}" dt="2022-09-28T19:43:54.033" v="2"/>
        <pc:sldMkLst>
          <pc:docMk/>
          <pc:sldMk cId="3316407559" sldId="376"/>
        </pc:sldMkLst>
      </pc:sldChg>
      <pc:sldChg chg="modSp add mod">
        <pc:chgData name="Aaron Lucas" userId="570bcfb7-2a98-489a-bbfc-8d5a7a039aed" providerId="ADAL" clId="{0766CFBE-2C82-744D-BCDF-38CD5C7B5784}" dt="2022-09-28T19:43:54.243" v="4" actId="27636"/>
        <pc:sldMkLst>
          <pc:docMk/>
          <pc:sldMk cId="2302725074" sldId="377"/>
        </pc:sldMkLst>
        <pc:spChg chg="mod">
          <ac:chgData name="Aaron Lucas" userId="570bcfb7-2a98-489a-bbfc-8d5a7a039aed" providerId="ADAL" clId="{0766CFBE-2C82-744D-BCDF-38CD5C7B5784}" dt="2022-09-28T19:43:54.243" v="4" actId="27636"/>
          <ac:spMkLst>
            <pc:docMk/>
            <pc:sldMk cId="2302725074" sldId="377"/>
            <ac:spMk id="3" creationId="{C188CA9E-12D0-C50A-FCF1-2BA99993BF2B}"/>
          </ac:spMkLst>
        </pc:spChg>
      </pc:sldChg>
      <pc:sldChg chg="add">
        <pc:chgData name="Aaron Lucas" userId="570bcfb7-2a98-489a-bbfc-8d5a7a039aed" providerId="ADAL" clId="{0766CFBE-2C82-744D-BCDF-38CD5C7B5784}" dt="2022-09-28T19:43:54.033" v="2"/>
        <pc:sldMkLst>
          <pc:docMk/>
          <pc:sldMk cId="2308544017" sldId="378"/>
        </pc:sldMkLst>
      </pc:sldChg>
      <pc:sldChg chg="modSp add mod">
        <pc:chgData name="Aaron Lucas" userId="570bcfb7-2a98-489a-bbfc-8d5a7a039aed" providerId="ADAL" clId="{0766CFBE-2C82-744D-BCDF-38CD5C7B5784}" dt="2022-09-28T19:43:54.263" v="5" actId="27636"/>
        <pc:sldMkLst>
          <pc:docMk/>
          <pc:sldMk cId="578041302" sldId="379"/>
        </pc:sldMkLst>
        <pc:spChg chg="mod">
          <ac:chgData name="Aaron Lucas" userId="570bcfb7-2a98-489a-bbfc-8d5a7a039aed" providerId="ADAL" clId="{0766CFBE-2C82-744D-BCDF-38CD5C7B5784}" dt="2022-09-28T19:43:54.263" v="5" actId="27636"/>
          <ac:spMkLst>
            <pc:docMk/>
            <pc:sldMk cId="578041302" sldId="379"/>
            <ac:spMk id="3" creationId="{72929F80-BF37-59C6-F952-B8123301AB36}"/>
          </ac:spMkLst>
        </pc:spChg>
      </pc:sldChg>
      <pc:sldChg chg="add">
        <pc:chgData name="Aaron Lucas" userId="570bcfb7-2a98-489a-bbfc-8d5a7a039aed" providerId="ADAL" clId="{0766CFBE-2C82-744D-BCDF-38CD5C7B5784}" dt="2022-09-28T19:43:54.033" v="2"/>
        <pc:sldMkLst>
          <pc:docMk/>
          <pc:sldMk cId="1326782656" sldId="380"/>
        </pc:sldMkLst>
      </pc:sldChg>
      <pc:sldChg chg="modSp add mod">
        <pc:chgData name="Aaron Lucas" userId="570bcfb7-2a98-489a-bbfc-8d5a7a039aed" providerId="ADAL" clId="{0766CFBE-2C82-744D-BCDF-38CD5C7B5784}" dt="2022-09-28T19:43:54.294" v="6" actId="27636"/>
        <pc:sldMkLst>
          <pc:docMk/>
          <pc:sldMk cId="252543141" sldId="381"/>
        </pc:sldMkLst>
        <pc:spChg chg="mod">
          <ac:chgData name="Aaron Lucas" userId="570bcfb7-2a98-489a-bbfc-8d5a7a039aed" providerId="ADAL" clId="{0766CFBE-2C82-744D-BCDF-38CD5C7B5784}" dt="2022-09-28T19:43:54.294" v="6" actId="27636"/>
          <ac:spMkLst>
            <pc:docMk/>
            <pc:sldMk cId="252543141" sldId="381"/>
            <ac:spMk id="2" creationId="{B6B1CB9F-93D0-6A75-88A4-ADC1CAD7536B}"/>
          </ac:spMkLst>
        </pc:spChg>
      </pc:sldChg>
      <pc:sldChg chg="modSp add mod">
        <pc:chgData name="Aaron Lucas" userId="570bcfb7-2a98-489a-bbfc-8d5a7a039aed" providerId="ADAL" clId="{0766CFBE-2C82-744D-BCDF-38CD5C7B5784}" dt="2022-09-28T19:43:54.303" v="7" actId="27636"/>
        <pc:sldMkLst>
          <pc:docMk/>
          <pc:sldMk cId="232471944" sldId="382"/>
        </pc:sldMkLst>
        <pc:spChg chg="mod">
          <ac:chgData name="Aaron Lucas" userId="570bcfb7-2a98-489a-bbfc-8d5a7a039aed" providerId="ADAL" clId="{0766CFBE-2C82-744D-BCDF-38CD5C7B5784}" dt="2022-09-28T19:43:54.303" v="7" actId="27636"/>
          <ac:spMkLst>
            <pc:docMk/>
            <pc:sldMk cId="232471944" sldId="382"/>
            <ac:spMk id="3" creationId="{BBA08855-65FB-182D-6A00-B5F1AA96C278}"/>
          </ac:spMkLst>
        </pc:spChg>
      </pc:sldChg>
      <pc:sldChg chg="add">
        <pc:chgData name="Aaron Lucas" userId="570bcfb7-2a98-489a-bbfc-8d5a7a039aed" providerId="ADAL" clId="{0766CFBE-2C82-744D-BCDF-38CD5C7B5784}" dt="2022-09-28T19:43:54.033" v="2"/>
        <pc:sldMkLst>
          <pc:docMk/>
          <pc:sldMk cId="978056195" sldId="383"/>
        </pc:sldMkLst>
      </pc:sldChg>
      <pc:sldChg chg="add">
        <pc:chgData name="Aaron Lucas" userId="570bcfb7-2a98-489a-bbfc-8d5a7a039aed" providerId="ADAL" clId="{0766CFBE-2C82-744D-BCDF-38CD5C7B5784}" dt="2022-09-28T19:43:54.033" v="2"/>
        <pc:sldMkLst>
          <pc:docMk/>
          <pc:sldMk cId="667674666" sldId="384"/>
        </pc:sldMkLst>
      </pc:sldChg>
      <pc:sldChg chg="add">
        <pc:chgData name="Aaron Lucas" userId="570bcfb7-2a98-489a-bbfc-8d5a7a039aed" providerId="ADAL" clId="{0766CFBE-2C82-744D-BCDF-38CD5C7B5784}" dt="2022-09-28T19:43:54.033" v="2"/>
        <pc:sldMkLst>
          <pc:docMk/>
          <pc:sldMk cId="3813080145" sldId="385"/>
        </pc:sldMkLst>
      </pc:sldChg>
      <pc:sldChg chg="delSp add setBg delDesignElem">
        <pc:chgData name="Aaron Lucas" userId="570bcfb7-2a98-489a-bbfc-8d5a7a039aed" providerId="ADAL" clId="{0766CFBE-2C82-744D-BCDF-38CD5C7B5784}" dt="2022-09-28T19:43:54.033" v="2"/>
        <pc:sldMkLst>
          <pc:docMk/>
          <pc:sldMk cId="896012800" sldId="386"/>
        </pc:sldMkLst>
        <pc:spChg chg="del">
          <ac:chgData name="Aaron Lucas" userId="570bcfb7-2a98-489a-bbfc-8d5a7a039aed" providerId="ADAL" clId="{0766CFBE-2C82-744D-BCDF-38CD5C7B5784}" dt="2022-09-28T19:43:54.033" v="2"/>
          <ac:spMkLst>
            <pc:docMk/>
            <pc:sldMk cId="896012800" sldId="386"/>
            <ac:spMk id="24" creationId="{9F701746-0657-4467-BBD3-24051A715C25}"/>
          </ac:spMkLst>
        </pc:spChg>
        <pc:spChg chg="del">
          <ac:chgData name="Aaron Lucas" userId="570bcfb7-2a98-489a-bbfc-8d5a7a039aed" providerId="ADAL" clId="{0766CFBE-2C82-744D-BCDF-38CD5C7B5784}" dt="2022-09-28T19:43:54.033" v="2"/>
          <ac:spMkLst>
            <pc:docMk/>
            <pc:sldMk cId="896012800" sldId="386"/>
            <ac:spMk id="26" creationId="{117BEB00-3E3D-4F08-AF56-DB0D22FB5F64}"/>
          </ac:spMkLst>
        </pc:spChg>
      </pc:sldChg>
      <pc:sldChg chg="add">
        <pc:chgData name="Aaron Lucas" userId="570bcfb7-2a98-489a-bbfc-8d5a7a039aed" providerId="ADAL" clId="{0766CFBE-2C82-744D-BCDF-38CD5C7B5784}" dt="2022-09-28T19:43:54.033" v="2"/>
        <pc:sldMkLst>
          <pc:docMk/>
          <pc:sldMk cId="1449296761" sldId="387"/>
        </pc:sldMkLst>
      </pc:sldChg>
      <pc:sldChg chg="add">
        <pc:chgData name="Aaron Lucas" userId="570bcfb7-2a98-489a-bbfc-8d5a7a039aed" providerId="ADAL" clId="{0766CFBE-2C82-744D-BCDF-38CD5C7B5784}" dt="2022-09-28T19:44:18.126" v="13"/>
        <pc:sldMkLst>
          <pc:docMk/>
          <pc:sldMk cId="1859321997" sldId="388"/>
        </pc:sldMkLst>
      </pc:sldChg>
      <pc:sldChg chg="add">
        <pc:chgData name="Aaron Lucas" userId="570bcfb7-2a98-489a-bbfc-8d5a7a039aed" providerId="ADAL" clId="{0766CFBE-2C82-744D-BCDF-38CD5C7B5784}" dt="2022-09-28T19:44:18.126" v="13"/>
        <pc:sldMkLst>
          <pc:docMk/>
          <pc:sldMk cId="3665250908" sldId="389"/>
        </pc:sldMkLst>
      </pc:sldChg>
      <pc:sldChg chg="add">
        <pc:chgData name="Aaron Lucas" userId="570bcfb7-2a98-489a-bbfc-8d5a7a039aed" providerId="ADAL" clId="{0766CFBE-2C82-744D-BCDF-38CD5C7B5784}" dt="2022-09-28T19:44:18.126" v="13"/>
        <pc:sldMkLst>
          <pc:docMk/>
          <pc:sldMk cId="705643881" sldId="390"/>
        </pc:sldMkLst>
      </pc:sldChg>
      <pc:sldChg chg="add setBg">
        <pc:chgData name="Aaron Lucas" userId="570bcfb7-2a98-489a-bbfc-8d5a7a039aed" providerId="ADAL" clId="{0766CFBE-2C82-744D-BCDF-38CD5C7B5784}" dt="2022-09-28T19:44:18.126" v="13"/>
        <pc:sldMkLst>
          <pc:docMk/>
          <pc:sldMk cId="965967724" sldId="391"/>
        </pc:sldMkLst>
      </pc:sldChg>
      <pc:sldChg chg="delSp add setBg delDesignElem">
        <pc:chgData name="Aaron Lucas" userId="570bcfb7-2a98-489a-bbfc-8d5a7a039aed" providerId="ADAL" clId="{0766CFBE-2C82-744D-BCDF-38CD5C7B5784}" dt="2022-09-28T19:44:18.126" v="13"/>
        <pc:sldMkLst>
          <pc:docMk/>
          <pc:sldMk cId="2678281372" sldId="392"/>
        </pc:sldMkLst>
        <pc:spChg chg="del">
          <ac:chgData name="Aaron Lucas" userId="570bcfb7-2a98-489a-bbfc-8d5a7a039aed" providerId="ADAL" clId="{0766CFBE-2C82-744D-BCDF-38CD5C7B5784}" dt="2022-09-28T19:44:18.126" v="13"/>
          <ac:spMkLst>
            <pc:docMk/>
            <pc:sldMk cId="2678281372" sldId="392"/>
            <ac:spMk id="19463" creationId="{42A4FC2C-047E-45A5-965D-8E1E3BF09BC6}"/>
          </ac:spMkLst>
        </pc:spChg>
      </pc:sldChg>
      <pc:sldChg chg="add setBg">
        <pc:chgData name="Aaron Lucas" userId="570bcfb7-2a98-489a-bbfc-8d5a7a039aed" providerId="ADAL" clId="{0766CFBE-2C82-744D-BCDF-38CD5C7B5784}" dt="2022-09-28T19:44:18.126" v="13"/>
        <pc:sldMkLst>
          <pc:docMk/>
          <pc:sldMk cId="453462803" sldId="393"/>
        </pc:sldMkLst>
      </pc:sldChg>
      <pc:sldChg chg="add setBg">
        <pc:chgData name="Aaron Lucas" userId="570bcfb7-2a98-489a-bbfc-8d5a7a039aed" providerId="ADAL" clId="{0766CFBE-2C82-744D-BCDF-38CD5C7B5784}" dt="2022-09-28T19:44:18.126" v="13"/>
        <pc:sldMkLst>
          <pc:docMk/>
          <pc:sldMk cId="3442210244" sldId="394"/>
        </pc:sldMkLst>
      </pc:sldChg>
      <pc:sldChg chg="add">
        <pc:chgData name="Aaron Lucas" userId="570bcfb7-2a98-489a-bbfc-8d5a7a039aed" providerId="ADAL" clId="{0766CFBE-2C82-744D-BCDF-38CD5C7B5784}" dt="2022-09-28T19:44:18.126" v="13"/>
        <pc:sldMkLst>
          <pc:docMk/>
          <pc:sldMk cId="2708852174" sldId="395"/>
        </pc:sldMkLst>
      </pc:sldChg>
      <pc:sldChg chg="add">
        <pc:chgData name="Aaron Lucas" userId="570bcfb7-2a98-489a-bbfc-8d5a7a039aed" providerId="ADAL" clId="{0766CFBE-2C82-744D-BCDF-38CD5C7B5784}" dt="2022-09-28T19:44:18.126" v="13"/>
        <pc:sldMkLst>
          <pc:docMk/>
          <pc:sldMk cId="3679706587" sldId="396"/>
        </pc:sldMkLst>
      </pc:sldChg>
      <pc:sldChg chg="add">
        <pc:chgData name="Aaron Lucas" userId="570bcfb7-2a98-489a-bbfc-8d5a7a039aed" providerId="ADAL" clId="{0766CFBE-2C82-744D-BCDF-38CD5C7B5784}" dt="2022-09-28T19:44:18.126" v="13"/>
        <pc:sldMkLst>
          <pc:docMk/>
          <pc:sldMk cId="1486043762" sldId="397"/>
        </pc:sldMkLst>
      </pc:sldChg>
      <pc:sldChg chg="add setBg">
        <pc:chgData name="Aaron Lucas" userId="570bcfb7-2a98-489a-bbfc-8d5a7a039aed" providerId="ADAL" clId="{0766CFBE-2C82-744D-BCDF-38CD5C7B5784}" dt="2022-09-28T19:44:18.126" v="13"/>
        <pc:sldMkLst>
          <pc:docMk/>
          <pc:sldMk cId="234325669" sldId="398"/>
        </pc:sldMkLst>
      </pc:sldChg>
      <pc:sldChg chg="add setBg">
        <pc:chgData name="Aaron Lucas" userId="570bcfb7-2a98-489a-bbfc-8d5a7a039aed" providerId="ADAL" clId="{0766CFBE-2C82-744D-BCDF-38CD5C7B5784}" dt="2022-09-28T19:44:18.126" v="13"/>
        <pc:sldMkLst>
          <pc:docMk/>
          <pc:sldMk cId="4087655183" sldId="399"/>
        </pc:sldMkLst>
      </pc:sldChg>
      <pc:sldChg chg="add setBg">
        <pc:chgData name="Aaron Lucas" userId="570bcfb7-2a98-489a-bbfc-8d5a7a039aed" providerId="ADAL" clId="{0766CFBE-2C82-744D-BCDF-38CD5C7B5784}" dt="2022-09-28T19:44:18.126" v="13"/>
        <pc:sldMkLst>
          <pc:docMk/>
          <pc:sldMk cId="1878306517" sldId="400"/>
        </pc:sldMkLst>
      </pc:sldChg>
      <pc:sldChg chg="add">
        <pc:chgData name="Aaron Lucas" userId="570bcfb7-2a98-489a-bbfc-8d5a7a039aed" providerId="ADAL" clId="{0766CFBE-2C82-744D-BCDF-38CD5C7B5784}" dt="2022-09-28T19:44:18.126" v="13"/>
        <pc:sldMkLst>
          <pc:docMk/>
          <pc:sldMk cId="1939636777" sldId="401"/>
        </pc:sldMkLst>
      </pc:sldChg>
      <pc:sldChg chg="add setBg">
        <pc:chgData name="Aaron Lucas" userId="570bcfb7-2a98-489a-bbfc-8d5a7a039aed" providerId="ADAL" clId="{0766CFBE-2C82-744D-BCDF-38CD5C7B5784}" dt="2022-09-28T19:44:18.126" v="13"/>
        <pc:sldMkLst>
          <pc:docMk/>
          <pc:sldMk cId="4293408039" sldId="402"/>
        </pc:sldMkLst>
      </pc:sldChg>
      <pc:sldChg chg="add">
        <pc:chgData name="Aaron Lucas" userId="570bcfb7-2a98-489a-bbfc-8d5a7a039aed" providerId="ADAL" clId="{0766CFBE-2C82-744D-BCDF-38CD5C7B5784}" dt="2022-09-28T19:44:18.126" v="13"/>
        <pc:sldMkLst>
          <pc:docMk/>
          <pc:sldMk cId="3082002904" sldId="403"/>
        </pc:sldMkLst>
      </pc:sldChg>
      <pc:sldChg chg="add setBg">
        <pc:chgData name="Aaron Lucas" userId="570bcfb7-2a98-489a-bbfc-8d5a7a039aed" providerId="ADAL" clId="{0766CFBE-2C82-744D-BCDF-38CD5C7B5784}" dt="2022-09-28T19:44:18.126" v="13"/>
        <pc:sldMkLst>
          <pc:docMk/>
          <pc:sldMk cId="2336584365" sldId="404"/>
        </pc:sldMkLst>
      </pc:sldChg>
      <pc:sldChg chg="modSp add mod">
        <pc:chgData name="Aaron Lucas" userId="570bcfb7-2a98-489a-bbfc-8d5a7a039aed" providerId="ADAL" clId="{0766CFBE-2C82-744D-BCDF-38CD5C7B5784}" dt="2022-09-28T19:44:18.209" v="14" actId="27636"/>
        <pc:sldMkLst>
          <pc:docMk/>
          <pc:sldMk cId="1748247353" sldId="405"/>
        </pc:sldMkLst>
        <pc:spChg chg="mod">
          <ac:chgData name="Aaron Lucas" userId="570bcfb7-2a98-489a-bbfc-8d5a7a039aed" providerId="ADAL" clId="{0766CFBE-2C82-744D-BCDF-38CD5C7B5784}" dt="2022-09-28T19:44:18.209" v="14" actId="27636"/>
          <ac:spMkLst>
            <pc:docMk/>
            <pc:sldMk cId="1748247353" sldId="405"/>
            <ac:spMk id="3" creationId="{C188CA9E-12D0-C50A-FCF1-2BA99993BF2B}"/>
          </ac:spMkLst>
        </pc:spChg>
      </pc:sldChg>
      <pc:sldChg chg="add">
        <pc:chgData name="Aaron Lucas" userId="570bcfb7-2a98-489a-bbfc-8d5a7a039aed" providerId="ADAL" clId="{0766CFBE-2C82-744D-BCDF-38CD5C7B5784}" dt="2022-09-28T19:44:18.126" v="13"/>
        <pc:sldMkLst>
          <pc:docMk/>
          <pc:sldMk cId="4071343306" sldId="406"/>
        </pc:sldMkLst>
      </pc:sldChg>
      <pc:sldChg chg="modSp add mod">
        <pc:chgData name="Aaron Lucas" userId="570bcfb7-2a98-489a-bbfc-8d5a7a039aed" providerId="ADAL" clId="{0766CFBE-2C82-744D-BCDF-38CD5C7B5784}" dt="2022-09-28T19:44:18.237" v="15" actId="27636"/>
        <pc:sldMkLst>
          <pc:docMk/>
          <pc:sldMk cId="3054256236" sldId="407"/>
        </pc:sldMkLst>
        <pc:spChg chg="mod">
          <ac:chgData name="Aaron Lucas" userId="570bcfb7-2a98-489a-bbfc-8d5a7a039aed" providerId="ADAL" clId="{0766CFBE-2C82-744D-BCDF-38CD5C7B5784}" dt="2022-09-28T19:44:18.237" v="15" actId="27636"/>
          <ac:spMkLst>
            <pc:docMk/>
            <pc:sldMk cId="3054256236" sldId="407"/>
            <ac:spMk id="3" creationId="{72929F80-BF37-59C6-F952-B8123301AB36}"/>
          </ac:spMkLst>
        </pc:spChg>
      </pc:sldChg>
      <pc:sldChg chg="add">
        <pc:chgData name="Aaron Lucas" userId="570bcfb7-2a98-489a-bbfc-8d5a7a039aed" providerId="ADAL" clId="{0766CFBE-2C82-744D-BCDF-38CD5C7B5784}" dt="2022-09-28T19:44:18.126" v="13"/>
        <pc:sldMkLst>
          <pc:docMk/>
          <pc:sldMk cId="1926433263" sldId="408"/>
        </pc:sldMkLst>
      </pc:sldChg>
      <pc:sldChg chg="modSp add mod">
        <pc:chgData name="Aaron Lucas" userId="570bcfb7-2a98-489a-bbfc-8d5a7a039aed" providerId="ADAL" clId="{0766CFBE-2C82-744D-BCDF-38CD5C7B5784}" dt="2022-09-28T19:44:18.251" v="16" actId="27636"/>
        <pc:sldMkLst>
          <pc:docMk/>
          <pc:sldMk cId="4124775557" sldId="409"/>
        </pc:sldMkLst>
        <pc:spChg chg="mod">
          <ac:chgData name="Aaron Lucas" userId="570bcfb7-2a98-489a-bbfc-8d5a7a039aed" providerId="ADAL" clId="{0766CFBE-2C82-744D-BCDF-38CD5C7B5784}" dt="2022-09-28T19:44:18.251" v="16" actId="27636"/>
          <ac:spMkLst>
            <pc:docMk/>
            <pc:sldMk cId="4124775557" sldId="409"/>
            <ac:spMk id="2" creationId="{B6B1CB9F-93D0-6A75-88A4-ADC1CAD7536B}"/>
          </ac:spMkLst>
        </pc:spChg>
      </pc:sldChg>
      <pc:sldChg chg="modSp add mod">
        <pc:chgData name="Aaron Lucas" userId="570bcfb7-2a98-489a-bbfc-8d5a7a039aed" providerId="ADAL" clId="{0766CFBE-2C82-744D-BCDF-38CD5C7B5784}" dt="2022-09-28T19:44:18.259" v="17" actId="27636"/>
        <pc:sldMkLst>
          <pc:docMk/>
          <pc:sldMk cId="2183958339" sldId="410"/>
        </pc:sldMkLst>
        <pc:spChg chg="mod">
          <ac:chgData name="Aaron Lucas" userId="570bcfb7-2a98-489a-bbfc-8d5a7a039aed" providerId="ADAL" clId="{0766CFBE-2C82-744D-BCDF-38CD5C7B5784}" dt="2022-09-28T19:44:18.259" v="17" actId="27636"/>
          <ac:spMkLst>
            <pc:docMk/>
            <pc:sldMk cId="2183958339" sldId="410"/>
            <ac:spMk id="3" creationId="{BBA08855-65FB-182D-6A00-B5F1AA96C278}"/>
          </ac:spMkLst>
        </pc:spChg>
      </pc:sldChg>
      <pc:sldChg chg="add">
        <pc:chgData name="Aaron Lucas" userId="570bcfb7-2a98-489a-bbfc-8d5a7a039aed" providerId="ADAL" clId="{0766CFBE-2C82-744D-BCDF-38CD5C7B5784}" dt="2022-09-28T19:44:18.126" v="13"/>
        <pc:sldMkLst>
          <pc:docMk/>
          <pc:sldMk cId="179911899" sldId="411"/>
        </pc:sldMkLst>
      </pc:sldChg>
      <pc:sldChg chg="add">
        <pc:chgData name="Aaron Lucas" userId="570bcfb7-2a98-489a-bbfc-8d5a7a039aed" providerId="ADAL" clId="{0766CFBE-2C82-744D-BCDF-38CD5C7B5784}" dt="2022-09-28T19:44:18.126" v="13"/>
        <pc:sldMkLst>
          <pc:docMk/>
          <pc:sldMk cId="1909160269" sldId="412"/>
        </pc:sldMkLst>
      </pc:sldChg>
      <pc:sldChg chg="add">
        <pc:chgData name="Aaron Lucas" userId="570bcfb7-2a98-489a-bbfc-8d5a7a039aed" providerId="ADAL" clId="{0766CFBE-2C82-744D-BCDF-38CD5C7B5784}" dt="2022-09-28T19:44:18.126" v="13"/>
        <pc:sldMkLst>
          <pc:docMk/>
          <pc:sldMk cId="3090837579" sldId="413"/>
        </pc:sldMkLst>
      </pc:sldChg>
      <pc:sldChg chg="add setBg">
        <pc:chgData name="Aaron Lucas" userId="570bcfb7-2a98-489a-bbfc-8d5a7a039aed" providerId="ADAL" clId="{0766CFBE-2C82-744D-BCDF-38CD5C7B5784}" dt="2022-09-28T19:44:18.126" v="13"/>
        <pc:sldMkLst>
          <pc:docMk/>
          <pc:sldMk cId="1096922054" sldId="414"/>
        </pc:sldMkLst>
      </pc:sldChg>
      <pc:sldChg chg="add">
        <pc:chgData name="Aaron Lucas" userId="570bcfb7-2a98-489a-bbfc-8d5a7a039aed" providerId="ADAL" clId="{0766CFBE-2C82-744D-BCDF-38CD5C7B5784}" dt="2022-09-28T19:44:18.126" v="13"/>
        <pc:sldMkLst>
          <pc:docMk/>
          <pc:sldMk cId="3081001759" sldId="415"/>
        </pc:sldMkLst>
      </pc:sldChg>
      <pc:sldChg chg="add setBg">
        <pc:chgData name="Aaron Lucas" userId="570bcfb7-2a98-489a-bbfc-8d5a7a039aed" providerId="ADAL" clId="{0766CFBE-2C82-744D-BCDF-38CD5C7B5784}" dt="2022-09-28T19:44:18.126" v="13"/>
        <pc:sldMkLst>
          <pc:docMk/>
          <pc:sldMk cId="1752717302" sldId="416"/>
        </pc:sldMkLst>
      </pc:sldChg>
      <pc:sldChg chg="modSp add mod">
        <pc:chgData name="Aaron Lucas" userId="570bcfb7-2a98-489a-bbfc-8d5a7a039aed" providerId="ADAL" clId="{0766CFBE-2C82-744D-BCDF-38CD5C7B5784}" dt="2022-09-28T19:44:18.278" v="18" actId="27636"/>
        <pc:sldMkLst>
          <pc:docMk/>
          <pc:sldMk cId="3111017710" sldId="417"/>
        </pc:sldMkLst>
        <pc:spChg chg="mod">
          <ac:chgData name="Aaron Lucas" userId="570bcfb7-2a98-489a-bbfc-8d5a7a039aed" providerId="ADAL" clId="{0766CFBE-2C82-744D-BCDF-38CD5C7B5784}" dt="2022-09-28T19:44:18.278" v="18" actId="27636"/>
          <ac:spMkLst>
            <pc:docMk/>
            <pc:sldMk cId="3111017710" sldId="417"/>
            <ac:spMk id="3" creationId="{0F9948B6-B247-F9A6-881D-1F98B2BEF47C}"/>
          </ac:spMkLst>
        </pc:spChg>
      </pc:sldChg>
      <pc:sldChg chg="add setBg">
        <pc:chgData name="Aaron Lucas" userId="570bcfb7-2a98-489a-bbfc-8d5a7a039aed" providerId="ADAL" clId="{0766CFBE-2C82-744D-BCDF-38CD5C7B5784}" dt="2022-09-28T19:44:18.126" v="13"/>
        <pc:sldMkLst>
          <pc:docMk/>
          <pc:sldMk cId="1185240404" sldId="418"/>
        </pc:sldMkLst>
      </pc:sldChg>
      <pc:sldChg chg="modSp add mod">
        <pc:chgData name="Aaron Lucas" userId="570bcfb7-2a98-489a-bbfc-8d5a7a039aed" providerId="ADAL" clId="{0766CFBE-2C82-744D-BCDF-38CD5C7B5784}" dt="2022-09-28T19:44:18.293" v="19" actId="27636"/>
        <pc:sldMkLst>
          <pc:docMk/>
          <pc:sldMk cId="1512209828" sldId="419"/>
        </pc:sldMkLst>
        <pc:spChg chg="mod">
          <ac:chgData name="Aaron Lucas" userId="570bcfb7-2a98-489a-bbfc-8d5a7a039aed" providerId="ADAL" clId="{0766CFBE-2C82-744D-BCDF-38CD5C7B5784}" dt="2022-09-28T19:44:18.293" v="19" actId="27636"/>
          <ac:spMkLst>
            <pc:docMk/>
            <pc:sldMk cId="1512209828" sldId="419"/>
            <ac:spMk id="3" creationId="{A0725FFA-CCED-37F2-0D93-5D82747F4D70}"/>
          </ac:spMkLst>
        </pc:spChg>
      </pc:sldChg>
      <pc:sldChg chg="modSp add mod">
        <pc:chgData name="Aaron Lucas" userId="570bcfb7-2a98-489a-bbfc-8d5a7a039aed" providerId="ADAL" clId="{0766CFBE-2C82-744D-BCDF-38CD5C7B5784}" dt="2022-09-28T19:44:18.303" v="20" actId="27636"/>
        <pc:sldMkLst>
          <pc:docMk/>
          <pc:sldMk cId="675065098" sldId="420"/>
        </pc:sldMkLst>
        <pc:spChg chg="mod">
          <ac:chgData name="Aaron Lucas" userId="570bcfb7-2a98-489a-bbfc-8d5a7a039aed" providerId="ADAL" clId="{0766CFBE-2C82-744D-BCDF-38CD5C7B5784}" dt="2022-09-28T19:44:18.303" v="20" actId="27636"/>
          <ac:spMkLst>
            <pc:docMk/>
            <pc:sldMk cId="675065098" sldId="420"/>
            <ac:spMk id="3" creationId="{3CF2DD6F-60D5-E371-9E12-03162D8EC858}"/>
          </ac:spMkLst>
        </pc:spChg>
      </pc:sldChg>
      <pc:sldChg chg="add">
        <pc:chgData name="Aaron Lucas" userId="570bcfb7-2a98-489a-bbfc-8d5a7a039aed" providerId="ADAL" clId="{0766CFBE-2C82-744D-BCDF-38CD5C7B5784}" dt="2022-09-28T19:44:18.126" v="13"/>
        <pc:sldMkLst>
          <pc:docMk/>
          <pc:sldMk cId="704071636" sldId="421"/>
        </pc:sldMkLst>
      </pc:sldChg>
      <pc:sldChg chg="delSp add setBg delDesignElem">
        <pc:chgData name="Aaron Lucas" userId="570bcfb7-2a98-489a-bbfc-8d5a7a039aed" providerId="ADAL" clId="{0766CFBE-2C82-744D-BCDF-38CD5C7B5784}" dt="2022-09-28T19:44:18.126" v="13"/>
        <pc:sldMkLst>
          <pc:docMk/>
          <pc:sldMk cId="710363053" sldId="422"/>
        </pc:sldMkLst>
        <pc:spChg chg="del">
          <ac:chgData name="Aaron Lucas" userId="570bcfb7-2a98-489a-bbfc-8d5a7a039aed" providerId="ADAL" clId="{0766CFBE-2C82-744D-BCDF-38CD5C7B5784}" dt="2022-09-28T19:44:18.126" v="13"/>
          <ac:spMkLst>
            <pc:docMk/>
            <pc:sldMk cId="710363053" sldId="422"/>
            <ac:spMk id="24" creationId="{9F701746-0657-4467-BBD3-24051A715C25}"/>
          </ac:spMkLst>
        </pc:spChg>
        <pc:spChg chg="del">
          <ac:chgData name="Aaron Lucas" userId="570bcfb7-2a98-489a-bbfc-8d5a7a039aed" providerId="ADAL" clId="{0766CFBE-2C82-744D-BCDF-38CD5C7B5784}" dt="2022-09-28T19:44:18.126" v="13"/>
          <ac:spMkLst>
            <pc:docMk/>
            <pc:sldMk cId="710363053" sldId="422"/>
            <ac:spMk id="26" creationId="{117BEB00-3E3D-4F08-AF56-DB0D22FB5F64}"/>
          </ac:spMkLst>
        </pc:spChg>
      </pc:sldChg>
      <pc:sldChg chg="modSp add mod">
        <pc:chgData name="Aaron Lucas" userId="570bcfb7-2a98-489a-bbfc-8d5a7a039aed" providerId="ADAL" clId="{0766CFBE-2C82-744D-BCDF-38CD5C7B5784}" dt="2022-09-28T19:44:18.324" v="21" actId="27636"/>
        <pc:sldMkLst>
          <pc:docMk/>
          <pc:sldMk cId="1177520240" sldId="423"/>
        </pc:sldMkLst>
        <pc:spChg chg="mod">
          <ac:chgData name="Aaron Lucas" userId="570bcfb7-2a98-489a-bbfc-8d5a7a039aed" providerId="ADAL" clId="{0766CFBE-2C82-744D-BCDF-38CD5C7B5784}" dt="2022-09-28T19:44:18.324" v="21" actId="27636"/>
          <ac:spMkLst>
            <pc:docMk/>
            <pc:sldMk cId="1177520240" sldId="423"/>
            <ac:spMk id="3" creationId="{E3E50CDB-4EA4-2305-4F9A-FCB2EF1FE5B4}"/>
          </ac:spMkLst>
        </pc:spChg>
      </pc:sldChg>
      <pc:sldChg chg="add">
        <pc:chgData name="Aaron Lucas" userId="570bcfb7-2a98-489a-bbfc-8d5a7a039aed" providerId="ADAL" clId="{0766CFBE-2C82-744D-BCDF-38CD5C7B5784}" dt="2022-09-28T19:44:18.126" v="13"/>
        <pc:sldMkLst>
          <pc:docMk/>
          <pc:sldMk cId="3416455213" sldId="424"/>
        </pc:sldMkLst>
      </pc:sldChg>
      <pc:sldChg chg="add">
        <pc:chgData name="Aaron Lucas" userId="570bcfb7-2a98-489a-bbfc-8d5a7a039aed" providerId="ADAL" clId="{0766CFBE-2C82-744D-BCDF-38CD5C7B5784}" dt="2022-09-28T19:44:18.126" v="13"/>
        <pc:sldMkLst>
          <pc:docMk/>
          <pc:sldMk cId="973955765" sldId="4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86C50-A7FE-4CF3-8797-355C56FB2F33}" type="datetimeFigureOut">
              <a:rPr lang="en-US" smtClean="0"/>
              <a:t>9/28/22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B4F7B-7E0B-4232-BDFF-50B9E4149EDB}" type="slidenum">
              <a:rPr lang="en-US" smtClean="0"/>
              <a:t>‹#›</a:t>
            </a:fld>
            <a:endParaRPr lang="en-US"/>
          </a:p>
        </p:txBody>
      </p:sp>
    </p:spTree>
    <p:extLst>
      <p:ext uri="{BB962C8B-B14F-4D97-AF65-F5344CB8AC3E}">
        <p14:creationId xmlns:p14="http://schemas.microsoft.com/office/powerpoint/2010/main" val="174032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B4F7B-7E0B-4232-BDFF-50B9E4149EDB}" type="slidenum">
              <a:rPr lang="en-US" smtClean="0"/>
              <a:t>23</a:t>
            </a:fld>
            <a:endParaRPr lang="en-US"/>
          </a:p>
        </p:txBody>
      </p:sp>
    </p:spTree>
    <p:extLst>
      <p:ext uri="{BB962C8B-B14F-4D97-AF65-F5344CB8AC3E}">
        <p14:creationId xmlns:p14="http://schemas.microsoft.com/office/powerpoint/2010/main" val="403130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3078E5-4C62-4753-A93D-5567A4188A4C}"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230261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078E5-4C62-4753-A93D-5567A4188A4C}"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282890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078E5-4C62-4753-A93D-5567A4188A4C}"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285423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3078E5-4C62-4753-A93D-5567A4188A4C}"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325964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078E5-4C62-4753-A93D-5567A4188A4C}" type="datetimeFigureOut">
              <a:rPr lang="en-US" smtClean="0"/>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227756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078E5-4C62-4753-A93D-5567A4188A4C}" type="datetimeFigureOut">
              <a:rPr lang="en-US" smtClean="0"/>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114969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3078E5-4C62-4753-A93D-5567A4188A4C}" type="datetimeFigureOut">
              <a:rPr lang="en-US" smtClean="0"/>
              <a:t>9/28/22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21186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3078E5-4C62-4753-A93D-5567A4188A4C}" type="datetimeFigureOut">
              <a:rPr lang="en-US" smtClean="0"/>
              <a:t>9/28/22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112763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078E5-4C62-4753-A93D-5567A4188A4C}" type="datetimeFigureOut">
              <a:rPr lang="en-US" smtClean="0"/>
              <a:t>9/28/22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122861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078E5-4C62-4753-A93D-5567A4188A4C}" type="datetimeFigureOut">
              <a:rPr lang="en-US" smtClean="0"/>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46407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078E5-4C62-4753-A93D-5567A4188A4C}" type="datetimeFigureOut">
              <a:rPr lang="en-US" smtClean="0"/>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03A7F-48A1-487D-8DF5-9FE189BA9E53}" type="slidenum">
              <a:rPr lang="en-US" smtClean="0"/>
              <a:t>‹#›</a:t>
            </a:fld>
            <a:endParaRPr lang="en-US"/>
          </a:p>
        </p:txBody>
      </p:sp>
    </p:spTree>
    <p:extLst>
      <p:ext uri="{BB962C8B-B14F-4D97-AF65-F5344CB8AC3E}">
        <p14:creationId xmlns:p14="http://schemas.microsoft.com/office/powerpoint/2010/main" val="62294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078E5-4C62-4753-A93D-5567A4188A4C}" type="datetimeFigureOut">
              <a:rPr lang="en-US" smtClean="0"/>
              <a:t>9/28/22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03A7F-48A1-487D-8DF5-9FE189BA9E53}" type="slidenum">
              <a:rPr lang="en-US" smtClean="0"/>
              <a:t>‹#›</a:t>
            </a:fld>
            <a:endParaRPr lang="en-US"/>
          </a:p>
        </p:txBody>
      </p:sp>
    </p:spTree>
    <p:extLst>
      <p:ext uri="{BB962C8B-B14F-4D97-AF65-F5344CB8AC3E}">
        <p14:creationId xmlns:p14="http://schemas.microsoft.com/office/powerpoint/2010/main" val="357063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4C58-8791-39F3-C417-350BF1FF43BE}"/>
              </a:ext>
            </a:extLst>
          </p:cNvPr>
          <p:cNvSpPr>
            <a:spLocks noGrp="1"/>
          </p:cNvSpPr>
          <p:nvPr>
            <p:ph type="ctrTitle"/>
          </p:nvPr>
        </p:nvSpPr>
        <p:spPr>
          <a:xfrm>
            <a:off x="685800" y="1219200"/>
            <a:ext cx="7772400" cy="3276599"/>
          </a:xfrm>
        </p:spPr>
        <p:txBody>
          <a:bodyPr>
            <a:normAutofit/>
          </a:bodyPr>
          <a:lstStyle/>
          <a:p>
            <a:br>
              <a:rPr lang="en-US" sz="6000" b="1" dirty="0"/>
            </a:br>
            <a:r>
              <a:rPr lang="en-US" sz="8000" b="1" i="1" dirty="0">
                <a:solidFill>
                  <a:srgbClr val="7030A0"/>
                </a:solidFill>
                <a:effectLst>
                  <a:outerShdw blurRad="38100" dist="38100" dir="2700000" algn="tl">
                    <a:srgbClr val="000000">
                      <a:alpha val="43137"/>
                    </a:srgbClr>
                  </a:outerShdw>
                </a:effectLst>
                <a:latin typeface="Book Antiqua" panose="02040602050305030304" pitchFamily="18" charset="0"/>
              </a:rPr>
              <a:t>Christocentric</a:t>
            </a:r>
            <a:br>
              <a:rPr lang="en-US" sz="6700" b="1" i="1" dirty="0">
                <a:solidFill>
                  <a:srgbClr val="7030A0"/>
                </a:solidFill>
                <a:effectLst>
                  <a:outerShdw blurRad="38100" dist="38100" dir="2700000" algn="tl">
                    <a:srgbClr val="000000">
                      <a:alpha val="43137"/>
                    </a:srgbClr>
                  </a:outerShdw>
                </a:effectLst>
                <a:latin typeface="Book Antiqua" panose="02040602050305030304" pitchFamily="18" charset="0"/>
              </a:rPr>
            </a:br>
            <a:r>
              <a:rPr lang="en-US" sz="4900" b="1" i="1" dirty="0">
                <a:solidFill>
                  <a:srgbClr val="7030A0"/>
                </a:solidFill>
                <a:effectLst>
                  <a:outerShdw blurRad="38100" dist="38100" dir="2700000" algn="tl">
                    <a:srgbClr val="000000">
                      <a:alpha val="43137"/>
                    </a:srgbClr>
                  </a:outerShdw>
                </a:effectLst>
                <a:latin typeface="Book Antiqua" panose="02040602050305030304" pitchFamily="18" charset="0"/>
              </a:rPr>
              <a:t>What Does This Mean?</a:t>
            </a:r>
            <a:endParaRPr lang="en-US" sz="4900" b="1" dirty="0">
              <a:solidFill>
                <a:srgbClr val="7030A0"/>
              </a:solidFill>
              <a:latin typeface="Book Antiqua" panose="02040602050305030304" pitchFamily="18" charset="0"/>
            </a:endParaRPr>
          </a:p>
        </p:txBody>
      </p:sp>
      <p:sp>
        <p:nvSpPr>
          <p:cNvPr id="3" name="Subtitle 2">
            <a:extLst>
              <a:ext uri="{FF2B5EF4-FFF2-40B4-BE49-F238E27FC236}">
                <a16:creationId xmlns:a16="http://schemas.microsoft.com/office/drawing/2014/main" id="{92263FC2-CD87-C036-9D47-002E66807BAB}"/>
              </a:ext>
            </a:extLst>
          </p:cNvPr>
          <p:cNvSpPr>
            <a:spLocks noGrp="1"/>
          </p:cNvSpPr>
          <p:nvPr>
            <p:ph type="subTitle" idx="1"/>
          </p:nvPr>
        </p:nvSpPr>
        <p:spPr/>
        <p:txBody>
          <a:bodyPr>
            <a:normAutofit/>
          </a:bodyPr>
          <a:lstStyle/>
          <a:p>
            <a:endParaRPr lang="en-US" sz="4400" dirty="0"/>
          </a:p>
        </p:txBody>
      </p:sp>
    </p:spTree>
    <p:extLst>
      <p:ext uri="{BB962C8B-B14F-4D97-AF65-F5344CB8AC3E}">
        <p14:creationId xmlns:p14="http://schemas.microsoft.com/office/powerpoint/2010/main" val="101348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483A-CF05-8666-7745-7C4318298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4EE1FD-E004-80C3-C8CD-3F36714AA8F5}"/>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A0F2621-EAAF-164D-AA85-B572748E7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0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n in gold wedding band">
            <a:extLst>
              <a:ext uri="{FF2B5EF4-FFF2-40B4-BE49-F238E27FC236}">
                <a16:creationId xmlns:a16="http://schemas.microsoft.com/office/drawing/2014/main" id="{103A64E0-A3BA-5139-ADD4-79B56386B2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07" r="7578"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4080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483A-CF05-8666-7745-7C4318298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4EE1FD-E004-80C3-C8CD-3F36714AA8F5}"/>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A0F2621-EAAF-164D-AA85-B572748E7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0029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0427-6D0B-AB26-B380-6A5FD189406F}"/>
              </a:ext>
            </a:extLst>
          </p:cNvPr>
          <p:cNvSpPr>
            <a:spLocks noGrp="1"/>
          </p:cNvSpPr>
          <p:nvPr>
            <p:ph type="title"/>
          </p:nvPr>
        </p:nvSpPr>
        <p:spPr>
          <a:xfrm>
            <a:off x="480060" y="325369"/>
            <a:ext cx="3276451" cy="1956841"/>
          </a:xfrm>
        </p:spPr>
        <p:txBody>
          <a:bodyPr anchor="b">
            <a:normAutofit/>
          </a:bodyPr>
          <a:lstStyle/>
          <a:p>
            <a:r>
              <a:rPr lang="en-US" sz="4300" b="1" dirty="0">
                <a:solidFill>
                  <a:srgbClr val="7030A0"/>
                </a:solidFill>
                <a:latin typeface="Book Antiqua" panose="02040602050305030304" pitchFamily="18" charset="0"/>
              </a:rPr>
              <a:t>Mediating Institutions</a:t>
            </a:r>
          </a:p>
        </p:txBody>
      </p:sp>
      <p:sp>
        <p:nvSpPr>
          <p:cNvPr id="12294" name="Content Placeholder 12293">
            <a:extLst>
              <a:ext uri="{FF2B5EF4-FFF2-40B4-BE49-F238E27FC236}">
                <a16:creationId xmlns:a16="http://schemas.microsoft.com/office/drawing/2014/main" id="{01B5BF19-A5B0-BDE0-B898-D088B6C36A87}"/>
              </a:ext>
            </a:extLst>
          </p:cNvPr>
          <p:cNvSpPr>
            <a:spLocks noGrp="1"/>
          </p:cNvSpPr>
          <p:nvPr>
            <p:ph idx="1"/>
          </p:nvPr>
        </p:nvSpPr>
        <p:spPr>
          <a:xfrm>
            <a:off x="480060" y="2872899"/>
            <a:ext cx="3182691" cy="3320668"/>
          </a:xfrm>
        </p:spPr>
        <p:txBody>
          <a:bodyPr>
            <a:normAutofit fontScale="92500"/>
          </a:bodyPr>
          <a:lstStyle/>
          <a:p>
            <a:pPr marL="0" indent="0">
              <a:buNone/>
            </a:pPr>
            <a:r>
              <a:rPr lang="en-US" sz="2000" dirty="0">
                <a:latin typeface="Book Antiqua" panose="02040602050305030304" pitchFamily="18" charset="0"/>
              </a:rPr>
              <a:t>Families</a:t>
            </a:r>
          </a:p>
          <a:p>
            <a:pPr marL="0" indent="0">
              <a:buNone/>
            </a:pPr>
            <a:r>
              <a:rPr lang="en-US" sz="2000" dirty="0">
                <a:latin typeface="Book Antiqua" panose="02040602050305030304" pitchFamily="18" charset="0"/>
              </a:rPr>
              <a:t>Local Governments</a:t>
            </a:r>
          </a:p>
          <a:p>
            <a:pPr marL="0" indent="0">
              <a:buNone/>
            </a:pPr>
            <a:r>
              <a:rPr lang="en-US" sz="2000" dirty="0">
                <a:latin typeface="Book Antiqua" panose="02040602050305030304" pitchFamily="18" charset="0"/>
              </a:rPr>
              <a:t>Community Organizations</a:t>
            </a:r>
          </a:p>
          <a:p>
            <a:pPr marL="0" indent="0">
              <a:buNone/>
            </a:pPr>
            <a:r>
              <a:rPr lang="en-US" sz="2000" dirty="0">
                <a:latin typeface="Book Antiqua" panose="02040602050305030304" pitchFamily="18" charset="0"/>
              </a:rPr>
              <a:t>Veterans’ Organizations</a:t>
            </a:r>
          </a:p>
          <a:p>
            <a:pPr marL="0" indent="0">
              <a:buNone/>
            </a:pPr>
            <a:r>
              <a:rPr lang="en-US" sz="2000" dirty="0">
                <a:latin typeface="Book Antiqua" panose="02040602050305030304" pitchFamily="18" charset="0"/>
              </a:rPr>
              <a:t>Unions</a:t>
            </a:r>
          </a:p>
          <a:p>
            <a:pPr marL="0" indent="0">
              <a:buNone/>
            </a:pPr>
            <a:r>
              <a:rPr lang="en-US" sz="2000" dirty="0">
                <a:latin typeface="Book Antiqua" panose="02040602050305030304" pitchFamily="18" charset="0"/>
              </a:rPr>
              <a:t>Lodges</a:t>
            </a:r>
          </a:p>
          <a:p>
            <a:pPr marL="0" indent="0">
              <a:buNone/>
            </a:pPr>
            <a:r>
              <a:rPr lang="en-US" sz="2000" dirty="0">
                <a:latin typeface="Book Antiqua" panose="02040602050305030304" pitchFamily="18" charset="0"/>
              </a:rPr>
              <a:t>Clubs</a:t>
            </a:r>
          </a:p>
          <a:p>
            <a:pPr marL="0" indent="0" algn="ctr">
              <a:buNone/>
            </a:pPr>
            <a:r>
              <a:rPr lang="en-US" sz="2000" dirty="0">
                <a:latin typeface="Book Antiqua" panose="02040602050305030304" pitchFamily="18" charset="0"/>
              </a:rPr>
              <a:t>and</a:t>
            </a:r>
          </a:p>
          <a:p>
            <a:pPr marL="0" indent="0">
              <a:buNone/>
            </a:pPr>
            <a:r>
              <a:rPr lang="en-US" sz="2400" b="1" dirty="0">
                <a:latin typeface="Book Antiqua" panose="02040602050305030304" pitchFamily="18" charset="0"/>
              </a:rPr>
              <a:t>Your Congregation</a:t>
            </a:r>
          </a:p>
        </p:txBody>
      </p:sp>
      <p:pic>
        <p:nvPicPr>
          <p:cNvPr id="12290" name="Picture 2">
            <a:extLst>
              <a:ext uri="{FF2B5EF4-FFF2-40B4-BE49-F238E27FC236}">
                <a16:creationId xmlns:a16="http://schemas.microsoft.com/office/drawing/2014/main" id="{8D43F744-D6BB-D694-F4C2-E3069A6A5C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843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9942-1A1D-B6FB-CE0E-3073F2846706}"/>
              </a:ext>
            </a:extLst>
          </p:cNvPr>
          <p:cNvSpPr>
            <a:spLocks noGrp="1"/>
          </p:cNvSpPr>
          <p:nvPr>
            <p:ph type="title"/>
          </p:nvPr>
        </p:nvSpPr>
        <p:spPr/>
        <p:txBody>
          <a:bodyPr>
            <a:normAutofit/>
          </a:bodyPr>
          <a:lstStyle/>
          <a:p>
            <a:pPr algn="ctr"/>
            <a:r>
              <a:rPr lang="en-US" sz="3600" b="1" dirty="0">
                <a:solidFill>
                  <a:srgbClr val="7030A0"/>
                </a:solidFill>
                <a:latin typeface="Book Antiqua" panose="02040602050305030304" pitchFamily="18" charset="0"/>
              </a:rPr>
              <a:t>What is a “mediating institution”?</a:t>
            </a:r>
          </a:p>
        </p:txBody>
      </p:sp>
      <p:sp>
        <p:nvSpPr>
          <p:cNvPr id="3" name="Content Placeholder 2">
            <a:extLst>
              <a:ext uri="{FF2B5EF4-FFF2-40B4-BE49-F238E27FC236}">
                <a16:creationId xmlns:a16="http://schemas.microsoft.com/office/drawing/2014/main" id="{C188CA9E-12D0-C50A-FCF1-2BA99993BF2B}"/>
              </a:ext>
            </a:extLst>
          </p:cNvPr>
          <p:cNvSpPr>
            <a:spLocks noGrp="1"/>
          </p:cNvSpPr>
          <p:nvPr>
            <p:ph idx="1"/>
          </p:nvPr>
        </p:nvSpPr>
        <p:spPr>
          <a:xfrm>
            <a:off x="628650" y="1828800"/>
            <a:ext cx="7886700" cy="4351338"/>
          </a:xfrm>
        </p:spPr>
        <p:txBody>
          <a:bodyPr>
            <a:normAutofit lnSpcReduction="10000"/>
          </a:bodyPr>
          <a:lstStyle/>
          <a:p>
            <a:pPr marL="0" indent="0">
              <a:buNone/>
            </a:pPr>
            <a:r>
              <a:rPr lang="en-US" sz="2400" b="0" i="0" dirty="0">
                <a:solidFill>
                  <a:srgbClr val="333333"/>
                </a:solidFill>
                <a:effectLst/>
                <a:latin typeface="Book Antiqua" panose="02040602050305030304" pitchFamily="18" charset="0"/>
              </a:rPr>
              <a:t>“One of the most vital insights of modern social thought is the importance of mediating institutions–churches, schools, fraternal organizations, professional associations, and even clubs–for a free society. Not only are they effective, sometimes crucial, in providing services of all sorts, they are, as Tocqueville pointed out, a bulwark of freedom against the encroaching power of the state. The recognition of the consequence of these associations is especially significant for Americans because we have been particularly adept at forming them.” (</a:t>
            </a:r>
            <a:r>
              <a:rPr lang="en-US" sz="2400" b="0" i="1" dirty="0">
                <a:solidFill>
                  <a:srgbClr val="333333"/>
                </a:solidFill>
                <a:effectLst/>
                <a:latin typeface="Book Antiqua" panose="02040602050305030304" pitchFamily="18" charset="0"/>
              </a:rPr>
              <a:t>Mediating Institutions</a:t>
            </a:r>
            <a:r>
              <a:rPr lang="en-US" sz="2400" b="0" i="0" dirty="0">
                <a:solidFill>
                  <a:srgbClr val="333333"/>
                </a:solidFill>
                <a:effectLst/>
                <a:latin typeface="Book Antiqua" panose="02040602050305030304" pitchFamily="18" charset="0"/>
              </a:rPr>
              <a:t>, William </a:t>
            </a:r>
            <a:r>
              <a:rPr lang="en-US" sz="2400" b="0" i="0" dirty="0" err="1">
                <a:solidFill>
                  <a:srgbClr val="333333"/>
                </a:solidFill>
                <a:effectLst/>
                <a:latin typeface="Book Antiqua" panose="02040602050305030304" pitchFamily="18" charset="0"/>
              </a:rPr>
              <a:t>Klimon</a:t>
            </a:r>
            <a:r>
              <a:rPr lang="en-US" sz="2400" b="0" i="0" dirty="0">
                <a:solidFill>
                  <a:srgbClr val="333333"/>
                </a:solidFill>
                <a:effectLst/>
                <a:latin typeface="Book Antiqua" panose="02040602050305030304" pitchFamily="18" charset="0"/>
              </a:rPr>
              <a:t>, Acton Institute)</a:t>
            </a:r>
            <a:endParaRPr lang="en-US" sz="2400" dirty="0">
              <a:latin typeface="Book Antiqua" panose="02040602050305030304" pitchFamily="18" charset="0"/>
            </a:endParaRPr>
          </a:p>
        </p:txBody>
      </p:sp>
    </p:spTree>
    <p:extLst>
      <p:ext uri="{BB962C8B-B14F-4D97-AF65-F5344CB8AC3E}">
        <p14:creationId xmlns:p14="http://schemas.microsoft.com/office/powerpoint/2010/main" val="17482473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3E65-4EF2-44E2-203E-95BA833E9D27}"/>
              </a:ext>
            </a:extLst>
          </p:cNvPr>
          <p:cNvSpPr>
            <a:spLocks noGrp="1"/>
          </p:cNvSpPr>
          <p:nvPr>
            <p:ph type="title"/>
          </p:nvPr>
        </p:nvSpPr>
        <p:spPr>
          <a:xfrm>
            <a:off x="457200" y="1143000"/>
            <a:ext cx="8229600" cy="457199"/>
          </a:xfrm>
        </p:spPr>
        <p:txBody>
          <a:bodyPr>
            <a:normAutofit fontScale="90000"/>
          </a:bodyPr>
          <a:lstStyle/>
          <a:p>
            <a:r>
              <a:rPr lang="en-US" b="1" dirty="0">
                <a:solidFill>
                  <a:srgbClr val="7030A0"/>
                </a:solidFill>
                <a:latin typeface="Book Antiqua" panose="02040602050305030304" pitchFamily="18" charset="0"/>
              </a:rPr>
              <a:t>1 Peter demonstrates the mediating function of faith: How should a believer interact with an impersonal, sometimes cruel society?</a:t>
            </a:r>
            <a:br>
              <a:rPr lang="en-US" b="1" dirty="0">
                <a:solidFill>
                  <a:srgbClr val="7030A0"/>
                </a:solidFill>
                <a:latin typeface="Book Antiqua" panose="02040602050305030304" pitchFamily="18" charset="0"/>
              </a:rPr>
            </a:br>
            <a:endParaRPr lang="en-US" b="1" dirty="0">
              <a:solidFill>
                <a:srgbClr val="7030A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3379C794-B2E6-94D4-7F68-4A0DCF522CED}"/>
              </a:ext>
            </a:extLst>
          </p:cNvPr>
          <p:cNvSpPr>
            <a:spLocks noGrp="1"/>
          </p:cNvSpPr>
          <p:nvPr>
            <p:ph idx="1"/>
          </p:nvPr>
        </p:nvSpPr>
        <p:spPr/>
        <p:txBody>
          <a:bodyPr>
            <a:normAutofit lnSpcReduction="10000"/>
          </a:bodyPr>
          <a:lstStyle/>
          <a:p>
            <a:pPr marL="0" indent="0">
              <a:lnSpc>
                <a:spcPct val="107000"/>
              </a:lnSpc>
              <a:spcBef>
                <a:spcPts val="0"/>
              </a:spcBef>
              <a:spcAft>
                <a:spcPts val="800"/>
              </a:spcAft>
              <a:buNone/>
            </a:pP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 General rubric:</a:t>
            </a:r>
          </a:p>
          <a:p>
            <a:pPr marL="0" marR="0" indent="0">
              <a:lnSpc>
                <a:spcPct val="107000"/>
              </a:lnSpc>
              <a:spcBef>
                <a:spcPts val="0"/>
              </a:spcBef>
              <a:spcAft>
                <a:spcPts val="80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1 Peter 2:11-12 – “Beloved, I urge you as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sojourners and exiles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to abstain from the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passions of the flesh</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which wage war against your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soul</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Keep your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conduct</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among the Gentiles honorable, so that when they speak against you as evildoers, they may see your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good deeds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and glory God on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the day of visitation</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Specific vocational instruction:</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2:13-17 – In subordination to government</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2:18-25 – In subordination to masters</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3:1-6 – In subordination to unbelieving husbands</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3:7 – Believing husbands toward wives</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3:8-12 – In general</a:t>
            </a:r>
          </a:p>
          <a:p>
            <a:endParaRPr lang="en-US" dirty="0"/>
          </a:p>
        </p:txBody>
      </p:sp>
    </p:spTree>
    <p:extLst>
      <p:ext uri="{BB962C8B-B14F-4D97-AF65-F5344CB8AC3E}">
        <p14:creationId xmlns:p14="http://schemas.microsoft.com/office/powerpoint/2010/main" val="40713433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DFBE-003D-85EB-40C5-4662E61A2FD1}"/>
              </a:ext>
            </a:extLst>
          </p:cNvPr>
          <p:cNvSpPr>
            <a:spLocks noGrp="1"/>
          </p:cNvSpPr>
          <p:nvPr>
            <p:ph type="title"/>
          </p:nvPr>
        </p:nvSpPr>
        <p:spPr/>
        <p:txBody>
          <a:bodyPr/>
          <a:lstStyle/>
          <a:p>
            <a:pPr algn="ctr"/>
            <a:r>
              <a:rPr lang="en-US" b="1" dirty="0">
                <a:solidFill>
                  <a:srgbClr val="7030A0"/>
                </a:solidFill>
                <a:latin typeface="Book Antiqua" panose="02040602050305030304" pitchFamily="18" charset="0"/>
              </a:rPr>
              <a:t>Threads through 2:11-3:12</a:t>
            </a:r>
          </a:p>
        </p:txBody>
      </p:sp>
      <p:sp>
        <p:nvSpPr>
          <p:cNvPr id="3" name="Content Placeholder 2">
            <a:extLst>
              <a:ext uri="{FF2B5EF4-FFF2-40B4-BE49-F238E27FC236}">
                <a16:creationId xmlns:a16="http://schemas.microsoft.com/office/drawing/2014/main" id="{72929F80-BF37-59C6-F952-B8123301AB36}"/>
              </a:ext>
            </a:extLst>
          </p:cNvPr>
          <p:cNvSpPr>
            <a:spLocks noGrp="1"/>
          </p:cNvSpPr>
          <p:nvPr>
            <p:ph idx="1"/>
          </p:nvPr>
        </p:nvSpPr>
        <p:spPr/>
        <p:txBody>
          <a:bodyPr>
            <a:normAutofit fontScale="62500" lnSpcReduction="20000"/>
          </a:bodyPr>
          <a:lstStyle/>
          <a:p>
            <a:pPr marL="0" indent="0">
              <a:buNone/>
            </a:pPr>
            <a:r>
              <a:rPr lang="en-US" dirty="0">
                <a:latin typeface="Book Antiqua" panose="02040602050305030304" pitchFamily="18" charset="0"/>
              </a:rPr>
              <a:t>Subordination (</a:t>
            </a:r>
            <a:r>
              <a:rPr lang="en-US" i="1" dirty="0" err="1">
                <a:latin typeface="Book Antiqua" panose="02040602050305030304" pitchFamily="18" charset="0"/>
              </a:rPr>
              <a:t>hyptasso</a:t>
            </a:r>
            <a:r>
              <a:rPr lang="en-US" dirty="0">
                <a:latin typeface="Book Antiqua" panose="02040602050305030304" pitchFamily="18" charset="0"/>
              </a:rPr>
              <a:t>) because of Christ </a:t>
            </a:r>
            <a:r>
              <a:rPr lang="en-US" i="1" dirty="0">
                <a:latin typeface="Book Antiqua" panose="02040602050305030304" pitchFamily="18" charset="0"/>
              </a:rPr>
              <a:t>(</a:t>
            </a:r>
            <a:r>
              <a:rPr lang="en-US" i="1" dirty="0" err="1">
                <a:latin typeface="Book Antiqua" panose="02040602050305030304" pitchFamily="18" charset="0"/>
              </a:rPr>
              <a:t>dia</a:t>
            </a:r>
            <a:r>
              <a:rPr lang="en-US" i="1" dirty="0">
                <a:latin typeface="Book Antiqua" panose="02040602050305030304" pitchFamily="18" charset="0"/>
              </a:rPr>
              <a:t> ton </a:t>
            </a:r>
            <a:r>
              <a:rPr lang="en-US" i="1" dirty="0" err="1">
                <a:latin typeface="Book Antiqua" panose="02040602050305030304" pitchFamily="18" charset="0"/>
              </a:rPr>
              <a:t>kyrion</a:t>
            </a:r>
            <a:r>
              <a:rPr lang="en-US" i="1" dirty="0">
                <a:latin typeface="Book Antiqua" panose="02040602050305030304" pitchFamily="18" charset="0"/>
              </a:rPr>
              <a:t>)</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Good works</a:t>
            </a:r>
          </a:p>
          <a:p>
            <a:r>
              <a:rPr lang="en-US" dirty="0">
                <a:latin typeface="Book Antiqua" panose="02040602050305030304" pitchFamily="18" charset="0"/>
              </a:rPr>
              <a:t>As is the will of God (v. emotion-driven conduct)</a:t>
            </a:r>
          </a:p>
          <a:p>
            <a:r>
              <a:rPr lang="en-US" dirty="0">
                <a:latin typeface="Book Antiqua" panose="02040602050305030304" pitchFamily="18" charset="0"/>
              </a:rPr>
              <a:t>As witness to non-Christian society</a:t>
            </a:r>
          </a:p>
          <a:p>
            <a:endParaRPr lang="en-US" dirty="0">
              <a:latin typeface="Book Antiqua" panose="02040602050305030304" pitchFamily="18" charset="0"/>
            </a:endParaRPr>
          </a:p>
          <a:p>
            <a:pPr marL="0" indent="0">
              <a:buNone/>
            </a:pPr>
            <a:r>
              <a:rPr lang="en-US" dirty="0">
                <a:latin typeface="Book Antiqua" panose="02040602050305030304" pitchFamily="18" charset="0"/>
              </a:rPr>
              <a:t>But if you still suffer, look to Christ who </a:t>
            </a:r>
          </a:p>
          <a:p>
            <a:r>
              <a:rPr lang="en-US" dirty="0">
                <a:latin typeface="Book Antiqua" panose="02040602050305030304" pitchFamily="18" charset="0"/>
              </a:rPr>
              <a:t>suffered unjustly </a:t>
            </a:r>
          </a:p>
          <a:p>
            <a:r>
              <a:rPr lang="en-US" dirty="0">
                <a:latin typeface="Book Antiqua" panose="02040602050305030304" pitchFamily="18" charset="0"/>
              </a:rPr>
              <a:t>but is now exalted, just as you will be vindicated and honored when He appears in glory.</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“And who will harm you, if you are eager to do good? But even if you might suffer because of righteousness (Christ), you are blessed” (3:13)</a:t>
            </a:r>
          </a:p>
        </p:txBody>
      </p:sp>
    </p:spTree>
    <p:extLst>
      <p:ext uri="{BB962C8B-B14F-4D97-AF65-F5344CB8AC3E}">
        <p14:creationId xmlns:p14="http://schemas.microsoft.com/office/powerpoint/2010/main" val="30542562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E4C2-7ABC-F15A-2F68-4CB2120E540E}"/>
              </a:ext>
            </a:extLst>
          </p:cNvPr>
          <p:cNvSpPr>
            <a:spLocks noGrp="1"/>
          </p:cNvSpPr>
          <p:nvPr>
            <p:ph type="title"/>
          </p:nvPr>
        </p:nvSpPr>
        <p:spPr>
          <a:xfrm>
            <a:off x="533400" y="152400"/>
            <a:ext cx="7886700" cy="2667000"/>
          </a:xfrm>
        </p:spPr>
        <p:txBody>
          <a:bodyPr>
            <a:normAutofit fontScale="90000"/>
          </a:bodyPr>
          <a:lstStyle/>
          <a:p>
            <a:pPr algn="ctr"/>
            <a:r>
              <a:rPr lang="en-US" sz="4400" b="1" dirty="0">
                <a:solidFill>
                  <a:srgbClr val="7030A0"/>
                </a:solidFill>
                <a:latin typeface="Book Antiqua" panose="02040602050305030304" pitchFamily="18" charset="0"/>
              </a:rPr>
              <a:t>It is almost impossible for us to put ourselves in their shoes.</a:t>
            </a:r>
            <a:br>
              <a:rPr lang="en-US" sz="4400" b="1" dirty="0">
                <a:solidFill>
                  <a:srgbClr val="7030A0"/>
                </a:solidFill>
                <a:latin typeface="Book Antiqua" panose="02040602050305030304" pitchFamily="18" charset="0"/>
              </a:rPr>
            </a:br>
            <a:br>
              <a:rPr lang="en-US" sz="4400" b="1" dirty="0">
                <a:solidFill>
                  <a:srgbClr val="7030A0"/>
                </a:solidFill>
                <a:latin typeface="Book Antiqua" panose="02040602050305030304" pitchFamily="18" charset="0"/>
              </a:rPr>
            </a:br>
            <a:r>
              <a:rPr lang="en-US" sz="4400" b="1" dirty="0">
                <a:solidFill>
                  <a:srgbClr val="7030A0"/>
                </a:solidFill>
                <a:latin typeface="Book Antiqua" panose="02040602050305030304" pitchFamily="18" charset="0"/>
              </a:rPr>
              <a:t>E.g., Government, 2:13-17</a:t>
            </a:r>
          </a:p>
        </p:txBody>
      </p:sp>
      <p:sp>
        <p:nvSpPr>
          <p:cNvPr id="3" name="Content Placeholder 2">
            <a:extLst>
              <a:ext uri="{FF2B5EF4-FFF2-40B4-BE49-F238E27FC236}">
                <a16:creationId xmlns:a16="http://schemas.microsoft.com/office/drawing/2014/main" id="{CD66B00A-1A77-F174-6074-5F3B0762C880}"/>
              </a:ext>
            </a:extLst>
          </p:cNvPr>
          <p:cNvSpPr>
            <a:spLocks noGrp="1"/>
          </p:cNvSpPr>
          <p:nvPr>
            <p:ph idx="1"/>
          </p:nvPr>
        </p:nvSpPr>
        <p:spPr>
          <a:xfrm>
            <a:off x="628650" y="3276599"/>
            <a:ext cx="7886700" cy="2900363"/>
          </a:xfrm>
        </p:spPr>
        <p:txBody>
          <a:bodyPr>
            <a:normAutofit/>
          </a:bodyPr>
          <a:lstStyle/>
          <a:p>
            <a:pPr marL="0" marR="0" lvl="0" indent="0" algn="just">
              <a:lnSpc>
                <a:spcPct val="107000"/>
              </a:lnSpc>
              <a:spcBef>
                <a:spcPts val="0"/>
              </a:spcBef>
              <a:spcAft>
                <a:spcPts val="0"/>
              </a:spcAft>
              <a:buNone/>
            </a:pP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No separation of Church and State</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(First Amendment)</a:t>
            </a:r>
          </a:p>
          <a:p>
            <a:pPr marL="0" marR="0" lvl="0" indent="0" algn="just">
              <a:lnSpc>
                <a:spcPct val="107000"/>
              </a:lnSpc>
              <a:spcBef>
                <a:spcPts val="0"/>
              </a:spcBef>
              <a:spcAft>
                <a:spcPts val="0"/>
              </a:spcAft>
              <a:buNone/>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No automatic citizenship (14</a:t>
            </a:r>
            <a:r>
              <a:rPr lang="en-US" sz="1800" b="1" baseline="30000" dirty="0">
                <a:effectLst/>
                <a:latin typeface="Book Antiqua" panose="02040602050305030304" pitchFamily="18" charset="0"/>
                <a:ea typeface="Calibri" panose="020F0502020204030204" pitchFamily="34" charset="0"/>
                <a:cs typeface="Times New Roman" panose="02020603050405020304" pitchFamily="18" charset="0"/>
              </a:rPr>
              <a:t>th</a:t>
            </a: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 Amendment)</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Historically citizenship by </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birth</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was only to people born in the city of Rome. By the first century B.C. it was extended to all in Italy. It was often given to soldiers upon retirement. A slave could purchase his freedom or have it given to him by his master. In such a case, the slave, now a freedman, was still obligated to his former master. In </a:t>
            </a: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212 A.D</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the Emperor Caracalla extended citizenship to all within the Empire. (</a:t>
            </a:r>
            <a:r>
              <a:rPr lang="en-US" sz="1800" i="1" dirty="0" err="1">
                <a:effectLst/>
                <a:latin typeface="Book Antiqua" panose="02040602050305030304" pitchFamily="18" charset="0"/>
                <a:ea typeface="Calibri" panose="020F0502020204030204" pitchFamily="34" charset="0"/>
                <a:cs typeface="Times New Roman" panose="02020603050405020304" pitchFamily="18" charset="0"/>
              </a:rPr>
              <a:t>Constitutio</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 </a:t>
            </a:r>
            <a:r>
              <a:rPr lang="en-US" sz="1800" i="1" dirty="0" err="1">
                <a:effectLst/>
                <a:latin typeface="Book Antiqua" panose="02040602050305030304" pitchFamily="18" charset="0"/>
                <a:ea typeface="Calibri" panose="020F0502020204030204" pitchFamily="34" charset="0"/>
                <a:cs typeface="Times New Roman" panose="02020603050405020304" pitchFamily="18" charset="0"/>
              </a:rPr>
              <a:t>Antoniniana</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lvl="0" indent="0" algn="just">
              <a:lnSpc>
                <a:spcPct val="107000"/>
              </a:lnSpc>
              <a:spcBef>
                <a:spcPts val="0"/>
              </a:spcBef>
              <a:spcAft>
                <a:spcPts val="0"/>
              </a:spcAft>
              <a:buNone/>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264332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CB9F-93D0-6A75-88A4-ADC1CAD7536B}"/>
              </a:ext>
            </a:extLst>
          </p:cNvPr>
          <p:cNvSpPr>
            <a:spLocks noGrp="1"/>
          </p:cNvSpPr>
          <p:nvPr>
            <p:ph type="title"/>
          </p:nvPr>
        </p:nvSpPr>
        <p:spPr>
          <a:xfrm>
            <a:off x="628650" y="365126"/>
            <a:ext cx="7886700" cy="777873"/>
          </a:xfrm>
        </p:spPr>
        <p:txBody>
          <a:bodyPr>
            <a:normAutofit fontScale="90000"/>
          </a:bodyPr>
          <a:lstStyle/>
          <a:p>
            <a:pPr algn="ctr"/>
            <a:r>
              <a:rPr lang="en-US" b="1" dirty="0">
                <a:solidFill>
                  <a:srgbClr val="7030A0"/>
                </a:solidFill>
                <a:latin typeface="Book Antiqua" panose="02040602050305030304" pitchFamily="18" charset="0"/>
              </a:rPr>
              <a:t>No Due Process (14</a:t>
            </a:r>
            <a:r>
              <a:rPr lang="en-US" b="1" baseline="30000" dirty="0">
                <a:solidFill>
                  <a:srgbClr val="7030A0"/>
                </a:solidFill>
                <a:latin typeface="Book Antiqua" panose="02040602050305030304" pitchFamily="18" charset="0"/>
              </a:rPr>
              <a:t>th</a:t>
            </a:r>
            <a:r>
              <a:rPr lang="en-US" b="1" dirty="0">
                <a:solidFill>
                  <a:srgbClr val="7030A0"/>
                </a:solidFill>
                <a:latin typeface="Book Antiqua" panose="02040602050305030304" pitchFamily="18" charset="0"/>
              </a:rPr>
              <a:t> Amendment)</a:t>
            </a:r>
          </a:p>
        </p:txBody>
      </p:sp>
      <p:sp>
        <p:nvSpPr>
          <p:cNvPr id="3" name="Content Placeholder 2">
            <a:extLst>
              <a:ext uri="{FF2B5EF4-FFF2-40B4-BE49-F238E27FC236}">
                <a16:creationId xmlns:a16="http://schemas.microsoft.com/office/drawing/2014/main" id="{5AD91C57-E770-00D0-4413-CA67B743D5D4}"/>
              </a:ext>
            </a:extLst>
          </p:cNvPr>
          <p:cNvSpPr>
            <a:spLocks noGrp="1"/>
          </p:cNvSpPr>
          <p:nvPr>
            <p:ph idx="1"/>
          </p:nvPr>
        </p:nvSpPr>
        <p:spPr>
          <a:xfrm>
            <a:off x="628650" y="1142999"/>
            <a:ext cx="7886700" cy="5037139"/>
          </a:xfrm>
        </p:spPr>
        <p:txBody>
          <a:bodyPr>
            <a:normAutofit fontScale="25000" lnSpcReduction="20000"/>
          </a:bodyPr>
          <a:lstStyle/>
          <a:p>
            <a:pPr marL="0" indent="0">
              <a:lnSpc>
                <a:spcPct val="170000"/>
              </a:lnSpc>
              <a:buNone/>
            </a:pPr>
            <a:r>
              <a:rPr lang="en-US" sz="3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7000" dirty="0">
                <a:effectLst/>
                <a:latin typeface="Book Antiqua" panose="02040602050305030304" pitchFamily="18" charset="0"/>
                <a:ea typeface="Calibri" panose="020F0502020204030204" pitchFamily="34" charset="0"/>
                <a:cs typeface="Times New Roman" panose="02020603050405020304" pitchFamily="18" charset="0"/>
              </a:rPr>
              <a:t>“This is the course that I have adopted in the case of those brought before me as Christians. </a:t>
            </a:r>
            <a:r>
              <a:rPr lang="en-US" sz="7000" i="1" dirty="0">
                <a:effectLst/>
                <a:latin typeface="Book Antiqua" panose="02040602050305030304" pitchFamily="18" charset="0"/>
                <a:ea typeface="Calibri" panose="020F0502020204030204" pitchFamily="34" charset="0"/>
                <a:cs typeface="Times New Roman" panose="02020603050405020304" pitchFamily="18" charset="0"/>
              </a:rPr>
              <a:t>I ask them if they are Christians. If they admit it, I repeat the question a second and a third time, threatening capital punishment; if they persist, I sentence them to death</a:t>
            </a:r>
            <a:r>
              <a:rPr lang="en-US" sz="7000" dirty="0">
                <a:effectLst/>
                <a:latin typeface="Book Antiqua" panose="02040602050305030304" pitchFamily="18" charset="0"/>
                <a:ea typeface="Calibri" panose="020F0502020204030204" pitchFamily="34" charset="0"/>
                <a:cs typeface="Times New Roman" panose="02020603050405020304" pitchFamily="18" charset="0"/>
              </a:rPr>
              <a:t>. For I do not doubt that, whatever kind of crime it may be to which they have confessed, their pertinacity and inflexible obstinacy should certainly be punished. There were others who displayed a like madness and whom I reserved to be sent to Rome, since they were Roman citizens. Thereupon the usual result follow; the very fact of my dealing with the question led to a wider spread of the charge, and a great variety of cases were brought before me. An anonymous pamphlet was issued, containing many names. All who denied that they were or had been Christians I considered should be discharged, because they called upon the gods at my dictation and did reverence, with incense and wine, to your image…” (Pliny to Trajan, 112 A.D.)</a:t>
            </a:r>
          </a:p>
          <a:p>
            <a:endParaRPr lang="en-US" dirty="0"/>
          </a:p>
        </p:txBody>
      </p:sp>
    </p:spTree>
    <p:extLst>
      <p:ext uri="{BB962C8B-B14F-4D97-AF65-F5344CB8AC3E}">
        <p14:creationId xmlns:p14="http://schemas.microsoft.com/office/powerpoint/2010/main" val="41247755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8AED-5F34-72E0-D754-900AD73EEC07}"/>
              </a:ext>
            </a:extLst>
          </p:cNvPr>
          <p:cNvSpPr>
            <a:spLocks noGrp="1"/>
          </p:cNvSpPr>
          <p:nvPr>
            <p:ph type="title"/>
          </p:nvPr>
        </p:nvSpPr>
        <p:spPr/>
        <p:txBody>
          <a:bodyPr>
            <a:normAutofit/>
          </a:bodyPr>
          <a:lstStyle/>
          <a:p>
            <a:r>
              <a:rPr lang="en-US" sz="4400" b="1" dirty="0">
                <a:solidFill>
                  <a:srgbClr val="7030A0"/>
                </a:solidFill>
                <a:latin typeface="Book Antiqua" panose="02040602050305030304" pitchFamily="18" charset="0"/>
              </a:rPr>
              <a:t>Bridging from then to now…</a:t>
            </a:r>
          </a:p>
        </p:txBody>
      </p:sp>
      <p:sp>
        <p:nvSpPr>
          <p:cNvPr id="3" name="Content Placeholder 2">
            <a:extLst>
              <a:ext uri="{FF2B5EF4-FFF2-40B4-BE49-F238E27FC236}">
                <a16:creationId xmlns:a16="http://schemas.microsoft.com/office/drawing/2014/main" id="{BBA08855-65FB-182D-6A00-B5F1AA96C278}"/>
              </a:ext>
            </a:extLst>
          </p:cNvPr>
          <p:cNvSpPr>
            <a:spLocks noGrp="1"/>
          </p:cNvSpPr>
          <p:nvPr>
            <p:ph idx="1"/>
          </p:nvPr>
        </p:nvSpPr>
        <p:spPr>
          <a:xfrm>
            <a:off x="628650" y="2285999"/>
            <a:ext cx="7886700" cy="3890963"/>
          </a:xfrm>
        </p:spPr>
        <p:txBody>
          <a:bodyPr>
            <a:normAutofit fontScale="92500" lnSpcReduction="20000"/>
          </a:bodyPr>
          <a:lstStyle/>
          <a:p>
            <a:r>
              <a:rPr lang="en-US" sz="3200" dirty="0">
                <a:latin typeface="Book Antiqua" panose="02040602050305030304" pitchFamily="18" charset="0"/>
              </a:rPr>
              <a:t>Peter is </a:t>
            </a:r>
            <a:r>
              <a:rPr lang="en-US" sz="3200" i="1" dirty="0">
                <a:latin typeface="Book Antiqua" panose="02040602050305030304" pitchFamily="18" charset="0"/>
              </a:rPr>
              <a:t>not-negative</a:t>
            </a:r>
            <a:r>
              <a:rPr lang="en-US" sz="3200" dirty="0">
                <a:latin typeface="Book Antiqua" panose="02040602050305030304" pitchFamily="18" charset="0"/>
              </a:rPr>
              <a:t> about the Roman Empire</a:t>
            </a:r>
          </a:p>
          <a:p>
            <a:r>
              <a:rPr lang="en-US" sz="3200" dirty="0">
                <a:latin typeface="Book Antiqua" panose="02040602050305030304" pitchFamily="18" charset="0"/>
              </a:rPr>
              <a:t>Purpose of government: Praise those who do good; punish those who do evil.</a:t>
            </a:r>
          </a:p>
          <a:p>
            <a:r>
              <a:rPr lang="en-US" sz="3200" dirty="0">
                <a:latin typeface="Book Antiqua" panose="02040602050305030304" pitchFamily="18" charset="0"/>
              </a:rPr>
              <a:t>Appeal was possible for citizens, but nothing like our Due Process</a:t>
            </a:r>
          </a:p>
          <a:p>
            <a:r>
              <a:rPr lang="en-US" sz="3200" dirty="0">
                <a:latin typeface="Book Antiqua" panose="02040602050305030304" pitchFamily="18" charset="0"/>
              </a:rPr>
              <a:t>Duties of Christians: Fear God, honor (not worship) the Emperor</a:t>
            </a:r>
          </a:p>
          <a:p>
            <a:r>
              <a:rPr lang="en-US" sz="3200" dirty="0">
                <a:latin typeface="Book Antiqua" panose="02040602050305030304" pitchFamily="18" charset="0"/>
              </a:rPr>
              <a:t>“Be subject to every human creature” </a:t>
            </a:r>
          </a:p>
          <a:p>
            <a:endParaRPr lang="en-US" dirty="0"/>
          </a:p>
        </p:txBody>
      </p:sp>
    </p:spTree>
    <p:extLst>
      <p:ext uri="{BB962C8B-B14F-4D97-AF65-F5344CB8AC3E}">
        <p14:creationId xmlns:p14="http://schemas.microsoft.com/office/powerpoint/2010/main" val="21839583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92FB-1693-CBEF-B7BE-3CA94DC5BE3E}"/>
              </a:ext>
            </a:extLst>
          </p:cNvPr>
          <p:cNvSpPr>
            <a:spLocks noGrp="1"/>
          </p:cNvSpPr>
          <p:nvPr>
            <p:ph type="title"/>
          </p:nvPr>
        </p:nvSpPr>
        <p:spPr/>
        <p:txBody>
          <a:bodyPr/>
          <a:lstStyle/>
          <a:p>
            <a:pPr algn="ctr"/>
            <a:r>
              <a:rPr lang="en-US" b="1" dirty="0">
                <a:solidFill>
                  <a:srgbClr val="7030A0"/>
                </a:solidFill>
                <a:latin typeface="Book Antiqua" panose="02040602050305030304" pitchFamily="18" charset="0"/>
              </a:rPr>
              <a:t>E.g., Slaves – 2:18-25 </a:t>
            </a:r>
          </a:p>
        </p:txBody>
      </p:sp>
      <p:sp>
        <p:nvSpPr>
          <p:cNvPr id="3" name="Content Placeholder 2">
            <a:extLst>
              <a:ext uri="{FF2B5EF4-FFF2-40B4-BE49-F238E27FC236}">
                <a16:creationId xmlns:a16="http://schemas.microsoft.com/office/drawing/2014/main" id="{5305954D-276D-A2F0-DE1E-22A482553A90}"/>
              </a:ext>
            </a:extLst>
          </p:cNvPr>
          <p:cNvSpPr>
            <a:spLocks noGrp="1"/>
          </p:cNvSpPr>
          <p:nvPr>
            <p:ph idx="1"/>
          </p:nvPr>
        </p:nvSpPr>
        <p:spPr/>
        <p:txBody>
          <a:bodyPr>
            <a:noAutofit/>
          </a:bodyPr>
          <a:lstStyle/>
          <a:p>
            <a:pPr marL="0" indent="0">
              <a:buNone/>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Rome came down hard when slaves used violence. When a slave broke an expensive goblet as his master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Vedius</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Pollio was hosting Caesar Augustus, Pollio commanded the slave be thrown into a pool he had built and filled with lampreys. The slave begged Augustus for mercy, the emperor broke more of Pollio’s goblets, making himself guilty of the same offence, and thus the slave was spared. (Seneca). </a:t>
            </a:r>
          </a:p>
          <a:p>
            <a:pPr marL="0" indent="0">
              <a:buNone/>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During the reign of Nero,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Pedanius</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Secundus</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prefect of Rome, was murdered by one of his 400 household slaves. “Ancient custom required that the whole slave establishment which had dwelt under the same roof be dragged to execution.”</a:t>
            </a:r>
            <a:endParaRPr lang="en-US" sz="2400" dirty="0">
              <a:latin typeface="Book Antiqua" panose="02040602050305030304" pitchFamily="18" charset="0"/>
            </a:endParaRPr>
          </a:p>
        </p:txBody>
      </p:sp>
    </p:spTree>
    <p:extLst>
      <p:ext uri="{BB962C8B-B14F-4D97-AF65-F5344CB8AC3E}">
        <p14:creationId xmlns:p14="http://schemas.microsoft.com/office/powerpoint/2010/main" val="17991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5AD2-6982-12F8-9832-3E28B63EC014}"/>
              </a:ext>
            </a:extLst>
          </p:cNvPr>
          <p:cNvSpPr>
            <a:spLocks noGrp="1"/>
          </p:cNvSpPr>
          <p:nvPr>
            <p:ph type="title"/>
          </p:nvPr>
        </p:nvSpPr>
        <p:spPr/>
        <p:txBody>
          <a:bodyPr/>
          <a:lstStyle/>
          <a:p>
            <a:r>
              <a:rPr lang="en-US" b="1" dirty="0">
                <a:solidFill>
                  <a:srgbClr val="7030A0"/>
                </a:solidFill>
                <a:latin typeface="Book Antiqua" panose="02040602050305030304" pitchFamily="18" charset="0"/>
              </a:rPr>
              <a:t>Awe, the Fear of God</a:t>
            </a:r>
          </a:p>
        </p:txBody>
      </p:sp>
      <p:sp>
        <p:nvSpPr>
          <p:cNvPr id="3" name="Content Placeholder 2">
            <a:extLst>
              <a:ext uri="{FF2B5EF4-FFF2-40B4-BE49-F238E27FC236}">
                <a16:creationId xmlns:a16="http://schemas.microsoft.com/office/drawing/2014/main" id="{DE05EB85-F886-06B7-3B10-A50DC2810AE6}"/>
              </a:ext>
            </a:extLst>
          </p:cNvPr>
          <p:cNvSpPr>
            <a:spLocks noGrp="1"/>
          </p:cNvSpPr>
          <p:nvPr>
            <p:ph idx="1"/>
          </p:nvPr>
        </p:nvSpPr>
        <p:spPr/>
        <p:txBody>
          <a:bodyPr>
            <a:normAutofit/>
          </a:bodyPr>
          <a:lstStyle/>
          <a:p>
            <a:pPr marL="0" indent="0">
              <a:buNone/>
            </a:pPr>
            <a:r>
              <a:rPr lang="en-US" sz="3600" dirty="0">
                <a:latin typeface="Book Antiqua" panose="02040602050305030304" pitchFamily="18" charset="0"/>
              </a:rPr>
              <a:t>“When I look at your heavens, the work of your fingers, the moon and the stars, which you have set in place, what is man that you are mindful of him, and the son of man that you care for him?”</a:t>
            </a:r>
          </a:p>
          <a:p>
            <a:pPr marL="0" indent="0">
              <a:buNone/>
            </a:pPr>
            <a:r>
              <a:rPr lang="en-US" sz="3600" dirty="0">
                <a:latin typeface="Book Antiqua" panose="02040602050305030304" pitchFamily="18" charset="0"/>
              </a:rPr>
              <a:t>						Psalm 8:3-4</a:t>
            </a:r>
          </a:p>
        </p:txBody>
      </p:sp>
    </p:spTree>
    <p:extLst>
      <p:ext uri="{BB962C8B-B14F-4D97-AF65-F5344CB8AC3E}">
        <p14:creationId xmlns:p14="http://schemas.microsoft.com/office/powerpoint/2010/main" val="1891600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1160-56C7-ABCA-8FA2-9B9CE280D5FB}"/>
              </a:ext>
            </a:extLst>
          </p:cNvPr>
          <p:cNvSpPr>
            <a:spLocks noGrp="1"/>
          </p:cNvSpPr>
          <p:nvPr>
            <p:ph type="title"/>
          </p:nvPr>
        </p:nvSpPr>
        <p:spPr>
          <a:xfrm>
            <a:off x="457200" y="274638"/>
            <a:ext cx="8229600" cy="10636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9FADBFBE-0F7F-7159-6DFE-788661E9D870}"/>
              </a:ext>
            </a:extLst>
          </p:cNvPr>
          <p:cNvSpPr>
            <a:spLocks noGrp="1"/>
          </p:cNvSpPr>
          <p:nvPr>
            <p:ph idx="1"/>
          </p:nvPr>
        </p:nvSpPr>
        <p:spPr>
          <a:xfrm>
            <a:off x="457200" y="990600"/>
            <a:ext cx="8229600" cy="5059363"/>
          </a:xfrm>
        </p:spPr>
        <p:txBody>
          <a:bodyPr>
            <a:normAutofit fontScale="40000" lnSpcReduction="20000"/>
          </a:bodyPr>
          <a:lstStyle/>
          <a:p>
            <a:pPr marL="0" indent="0">
              <a:lnSpc>
                <a:spcPct val="170000"/>
              </a:lnSpc>
              <a:buNone/>
            </a:pPr>
            <a:r>
              <a:rPr lang="en-US" sz="4500" dirty="0">
                <a:effectLst/>
                <a:latin typeface="Book Antiqua" panose="02040602050305030304" pitchFamily="18" charset="0"/>
                <a:ea typeface="Calibri" panose="020F0502020204030204" pitchFamily="34" charset="0"/>
                <a:cs typeface="Times New Roman" panose="02020603050405020304" pitchFamily="18" charset="0"/>
              </a:rPr>
              <a:t>Slaves were usually suspect, and by the mid first century the diversity of the slave population was more worrisome. </a:t>
            </a:r>
            <a:r>
              <a:rPr lang="en-US" sz="4500" b="1" dirty="0">
                <a:effectLst/>
                <a:latin typeface="Book Antiqua" panose="02040602050305030304" pitchFamily="18" charset="0"/>
                <a:ea typeface="Calibri" panose="020F0502020204030204" pitchFamily="34" charset="0"/>
                <a:cs typeface="Times New Roman" panose="02020603050405020304" pitchFamily="18" charset="0"/>
              </a:rPr>
              <a:t>This would especially apply to Christian slaves, whose profession of faith could be viewed as subversive to the welfare of general society. </a:t>
            </a:r>
          </a:p>
          <a:p>
            <a:pPr marL="0" indent="0">
              <a:lnSpc>
                <a:spcPct val="170000"/>
              </a:lnSpc>
              <a:buNone/>
            </a:pPr>
            <a:endParaRPr lang="en-US" sz="4500" b="1"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70000"/>
              </a:lnSpc>
              <a:buNone/>
            </a:pPr>
            <a:r>
              <a:rPr lang="en-US" sz="4500" dirty="0">
                <a:effectLst/>
                <a:latin typeface="Book Antiqua" panose="02040602050305030304" pitchFamily="18" charset="0"/>
                <a:ea typeface="Calibri" panose="020F0502020204030204" pitchFamily="34" charset="0"/>
                <a:cs typeface="Times New Roman" panose="02020603050405020304" pitchFamily="18" charset="0"/>
              </a:rPr>
              <a:t>“Our ancestors always suspected the temper of their slaves, even when they were born on the same estates, or in the same houses with themselves and thus inherited from their birth an affection for their masters. But now that we have in our households nations with different customs to our own, with a foreign worship or none at all, it is only by terror you can hold in such a motley rabble.”(Tacitus, </a:t>
            </a:r>
            <a:r>
              <a:rPr lang="en-US" sz="4500" i="1" dirty="0">
                <a:effectLst/>
                <a:latin typeface="Book Antiqua" panose="02040602050305030304" pitchFamily="18" charset="0"/>
                <a:ea typeface="Calibri" panose="020F0502020204030204" pitchFamily="34" charset="0"/>
                <a:cs typeface="Times New Roman" panose="02020603050405020304" pitchFamily="18" charset="0"/>
              </a:rPr>
              <a:t>Annales, </a:t>
            </a:r>
            <a:r>
              <a:rPr lang="en-US" sz="4500" dirty="0">
                <a:effectLst/>
                <a:latin typeface="Book Antiqua" panose="02040602050305030304" pitchFamily="18" charset="0"/>
                <a:ea typeface="Calibri" panose="020F0502020204030204" pitchFamily="34" charset="0"/>
                <a:cs typeface="Times New Roman" panose="02020603050405020304" pitchFamily="18" charset="0"/>
              </a:rPr>
              <a:t>XIV, 42-44) </a:t>
            </a:r>
          </a:p>
          <a:p>
            <a:endParaRPr lang="en-US" dirty="0"/>
          </a:p>
        </p:txBody>
      </p:sp>
    </p:spTree>
    <p:extLst>
      <p:ext uri="{BB962C8B-B14F-4D97-AF65-F5344CB8AC3E}">
        <p14:creationId xmlns:p14="http://schemas.microsoft.com/office/powerpoint/2010/main" val="19091602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BE31-49CD-7D2F-2C08-3CD82B87BEEE}"/>
              </a:ext>
            </a:extLst>
          </p:cNvPr>
          <p:cNvSpPr>
            <a:spLocks noGrp="1"/>
          </p:cNvSpPr>
          <p:nvPr>
            <p:ph type="title"/>
          </p:nvPr>
        </p:nvSpPr>
        <p:spPr/>
        <p:txBody>
          <a:bodyPr>
            <a:normAutofit/>
          </a:bodyPr>
          <a:lstStyle/>
          <a:p>
            <a:pPr algn="ctr"/>
            <a:r>
              <a:rPr lang="en-US" sz="4400" b="1" dirty="0">
                <a:solidFill>
                  <a:srgbClr val="7030A0"/>
                </a:solidFill>
                <a:latin typeface="Book Antiqua" panose="02040602050305030304" pitchFamily="18" charset="0"/>
              </a:rPr>
              <a:t>Bridging from then to now…</a:t>
            </a:r>
          </a:p>
        </p:txBody>
      </p:sp>
      <p:sp>
        <p:nvSpPr>
          <p:cNvPr id="3" name="Content Placeholder 2">
            <a:extLst>
              <a:ext uri="{FF2B5EF4-FFF2-40B4-BE49-F238E27FC236}">
                <a16:creationId xmlns:a16="http://schemas.microsoft.com/office/drawing/2014/main" id="{5AC77AC3-F4E1-B1A8-455B-CE82945E0F00}"/>
              </a:ext>
            </a:extLst>
          </p:cNvPr>
          <p:cNvSpPr>
            <a:spLocks noGrp="1"/>
          </p:cNvSpPr>
          <p:nvPr>
            <p:ph idx="1"/>
          </p:nvPr>
        </p:nvSpPr>
        <p:spPr/>
        <p:txBody>
          <a:bodyPr>
            <a:normAutofit/>
          </a:bodyPr>
          <a:lstStyle/>
          <a:p>
            <a:pPr marL="0" indent="0">
              <a:buNone/>
            </a:pPr>
            <a:r>
              <a:rPr lang="en-US" sz="2800" dirty="0">
                <a:latin typeface="Book Antiqua" panose="02040602050305030304" pitchFamily="18" charset="0"/>
              </a:rPr>
              <a:t>Nota Bene: Slavery was </a:t>
            </a:r>
            <a:r>
              <a:rPr lang="en-US" sz="2800" i="1" dirty="0">
                <a:latin typeface="Book Antiqua" panose="02040602050305030304" pitchFamily="18" charset="0"/>
              </a:rPr>
              <a:t>never</a:t>
            </a:r>
            <a:r>
              <a:rPr lang="en-US" sz="2800" dirty="0">
                <a:latin typeface="Book Antiqua" panose="02040602050305030304" pitchFamily="18" charset="0"/>
              </a:rPr>
              <a:t> questioned in ancient Greek or Roman society.</a:t>
            </a:r>
          </a:p>
          <a:p>
            <a:r>
              <a:rPr lang="en-US" sz="2800" dirty="0">
                <a:latin typeface="Book Antiqua" panose="02040602050305030304" pitchFamily="18" charset="0"/>
              </a:rPr>
              <a:t>Care about how you talk about faith in the workplace. Cf. 1 Peter 3:15</a:t>
            </a:r>
          </a:p>
          <a:p>
            <a:r>
              <a:rPr lang="en-US" sz="2800" dirty="0">
                <a:latin typeface="Book Antiqua" panose="02040602050305030304" pitchFamily="18" charset="0"/>
              </a:rPr>
              <a:t>If you are reviewed poorly or otherwise suffer, do not let it come from your own wrongdoing.</a:t>
            </a:r>
          </a:p>
          <a:p>
            <a:r>
              <a:rPr lang="en-US" sz="2800" dirty="0">
                <a:latin typeface="Book Antiqua" panose="02040602050305030304" pitchFamily="18" charset="0"/>
              </a:rPr>
              <a:t>Endure injustice remembering Christ.</a:t>
            </a:r>
          </a:p>
          <a:p>
            <a:r>
              <a:rPr lang="en-US" sz="2800" dirty="0">
                <a:latin typeface="Book Antiqua" panose="02040602050305030304" pitchFamily="18" charset="0"/>
              </a:rPr>
              <a:t>Unlike slaves in the Roman Empire, you can change jobs!</a:t>
            </a:r>
          </a:p>
        </p:txBody>
      </p:sp>
    </p:spTree>
    <p:extLst>
      <p:ext uri="{BB962C8B-B14F-4D97-AF65-F5344CB8AC3E}">
        <p14:creationId xmlns:p14="http://schemas.microsoft.com/office/powerpoint/2010/main" val="3090837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E9ED8F0-293D-3106-2546-A0B28B7E4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0" r="4402"/>
          <a:stretch/>
        </p:blipFill>
        <p:spPr bwMode="auto">
          <a:xfrm>
            <a:off x="3419976" y="10"/>
            <a:ext cx="572402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740F9D-329A-036D-570A-0B9FF9046521}"/>
              </a:ext>
            </a:extLst>
          </p:cNvPr>
          <p:cNvSpPr>
            <a:spLocks noGrp="1"/>
          </p:cNvSpPr>
          <p:nvPr>
            <p:ph type="title"/>
          </p:nvPr>
        </p:nvSpPr>
        <p:spPr>
          <a:xfrm>
            <a:off x="573788" y="662400"/>
            <a:ext cx="2556900" cy="2004600"/>
          </a:xfrm>
        </p:spPr>
        <p:txBody>
          <a:bodyPr anchor="t">
            <a:noAutofit/>
          </a:bodyPr>
          <a:lstStyle/>
          <a:p>
            <a:r>
              <a:rPr lang="en-US" sz="2000" b="1" dirty="0">
                <a:solidFill>
                  <a:srgbClr val="7030A0"/>
                </a:solidFill>
                <a:latin typeface="Book Antiqua" panose="02040602050305030304" pitchFamily="18" charset="0"/>
              </a:rPr>
              <a:t>Wives of Unbelieving</a:t>
            </a:r>
            <a:br>
              <a:rPr lang="en-US" sz="2000" b="1" dirty="0">
                <a:solidFill>
                  <a:srgbClr val="7030A0"/>
                </a:solidFill>
                <a:latin typeface="Book Antiqua" panose="02040602050305030304" pitchFamily="18" charset="0"/>
              </a:rPr>
            </a:br>
            <a:r>
              <a:rPr lang="en-US" sz="2000" b="1" dirty="0">
                <a:solidFill>
                  <a:srgbClr val="7030A0"/>
                </a:solidFill>
                <a:latin typeface="Book Antiqua" panose="02040602050305030304" pitchFamily="18" charset="0"/>
              </a:rPr>
              <a:t>Husbands – 3:1-6</a:t>
            </a:r>
            <a:br>
              <a:rPr lang="en-US" sz="2000" b="1" dirty="0">
                <a:solidFill>
                  <a:srgbClr val="7030A0"/>
                </a:solidFill>
                <a:latin typeface="Book Antiqua" panose="02040602050305030304" pitchFamily="18" charset="0"/>
              </a:rPr>
            </a:br>
            <a:br>
              <a:rPr lang="en-US" sz="2000" b="1" dirty="0">
                <a:solidFill>
                  <a:srgbClr val="7030A0"/>
                </a:solidFill>
                <a:latin typeface="Book Antiqua" panose="02040602050305030304" pitchFamily="18" charset="0"/>
              </a:rPr>
            </a:br>
            <a:r>
              <a:rPr lang="en-US" sz="2000" b="1" dirty="0">
                <a:solidFill>
                  <a:srgbClr val="7030A0"/>
                </a:solidFill>
                <a:latin typeface="Book Antiqua" panose="02040602050305030304" pitchFamily="18" charset="0"/>
              </a:rPr>
              <a:t>Believing Husbands –</a:t>
            </a:r>
            <a:br>
              <a:rPr lang="en-US" sz="2000" b="1" dirty="0">
                <a:solidFill>
                  <a:srgbClr val="7030A0"/>
                </a:solidFill>
                <a:latin typeface="Book Antiqua" panose="02040602050305030304" pitchFamily="18" charset="0"/>
              </a:rPr>
            </a:br>
            <a:r>
              <a:rPr lang="en-US" sz="2000" b="1" dirty="0">
                <a:solidFill>
                  <a:srgbClr val="7030A0"/>
                </a:solidFill>
                <a:latin typeface="Book Antiqua" panose="02040602050305030304" pitchFamily="18" charset="0"/>
              </a:rPr>
              <a:t>3:7</a:t>
            </a:r>
            <a:br>
              <a:rPr lang="en-US" sz="2000" dirty="0"/>
            </a:br>
            <a:endParaRPr lang="en-US" sz="2000" dirty="0"/>
          </a:p>
        </p:txBody>
      </p:sp>
      <p:sp>
        <p:nvSpPr>
          <p:cNvPr id="15366" name="Content Placeholder 15365">
            <a:extLst>
              <a:ext uri="{FF2B5EF4-FFF2-40B4-BE49-F238E27FC236}">
                <a16:creationId xmlns:a16="http://schemas.microsoft.com/office/drawing/2014/main" id="{DC506166-2F2D-3FAE-8A2A-6DF8E2AA0BC5}"/>
              </a:ext>
            </a:extLst>
          </p:cNvPr>
          <p:cNvSpPr>
            <a:spLocks noGrp="1"/>
          </p:cNvSpPr>
          <p:nvPr>
            <p:ph idx="1"/>
          </p:nvPr>
        </p:nvSpPr>
        <p:spPr>
          <a:xfrm>
            <a:off x="573788" y="2667000"/>
            <a:ext cx="2556900" cy="3463800"/>
          </a:xfrm>
        </p:spPr>
        <p:txBody>
          <a:bodyPr>
            <a:normAutofit lnSpcReduction="10000"/>
          </a:bodyPr>
          <a:lstStyle/>
          <a:p>
            <a:pPr marL="0" indent="0">
              <a:buNone/>
            </a:pPr>
            <a:r>
              <a:rPr lang="en-US" sz="2000" dirty="0">
                <a:solidFill>
                  <a:schemeClr val="tx1">
                    <a:alpha val="60000"/>
                  </a:schemeClr>
                </a:solidFill>
                <a:latin typeface="Book Antiqua" panose="02040602050305030304" pitchFamily="18" charset="0"/>
              </a:rPr>
              <a:t>“Be subject to your own husbands, so that even if some do not obey the word, they may be won </a:t>
            </a:r>
            <a:r>
              <a:rPr lang="en-US" sz="2000" b="1" dirty="0">
                <a:solidFill>
                  <a:schemeClr val="tx1">
                    <a:alpha val="60000"/>
                  </a:schemeClr>
                </a:solidFill>
                <a:latin typeface="Book Antiqua" panose="02040602050305030304" pitchFamily="18" charset="0"/>
              </a:rPr>
              <a:t>without a word </a:t>
            </a:r>
            <a:r>
              <a:rPr lang="en-US" sz="2000" dirty="0">
                <a:solidFill>
                  <a:schemeClr val="tx1">
                    <a:alpha val="60000"/>
                  </a:schemeClr>
                </a:solidFill>
                <a:latin typeface="Book Antiqua" panose="02040602050305030304" pitchFamily="18" charset="0"/>
              </a:rPr>
              <a:t>by the conduct of their wives.”</a:t>
            </a:r>
          </a:p>
          <a:p>
            <a:pPr marL="0" indent="0">
              <a:buNone/>
            </a:pPr>
            <a:r>
              <a:rPr lang="en-US" sz="2000" dirty="0">
                <a:solidFill>
                  <a:schemeClr val="tx1">
                    <a:alpha val="60000"/>
                  </a:schemeClr>
                </a:solidFill>
                <a:latin typeface="Book Antiqua" panose="02040602050305030304" pitchFamily="18" charset="0"/>
              </a:rPr>
              <a:t>“Live with your wives according to (Christian) knowledge.”</a:t>
            </a:r>
          </a:p>
        </p:txBody>
      </p:sp>
    </p:spTree>
    <p:extLst>
      <p:ext uri="{BB962C8B-B14F-4D97-AF65-F5344CB8AC3E}">
        <p14:creationId xmlns:p14="http://schemas.microsoft.com/office/powerpoint/2010/main" val="10969220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ChangeAspect="1"/>
          </p:cNvPicPr>
          <p:nvPr/>
        </p:nvPicPr>
        <p:blipFill rotWithShape="1">
          <a:blip r:embed="rId2">
            <a:extLst>
              <a:ext uri="{28A0092B-C50C-407E-A947-70E740481C1C}">
                <a14:useLocalDpi xmlns:a14="http://schemas.microsoft.com/office/drawing/2010/main" val="0"/>
              </a:ext>
            </a:extLst>
          </a:blip>
          <a:srcRect l="17290" r="7232"/>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0" name="Content Placeholder 9">
            <a:extLst>
              <a:ext uri="{FF2B5EF4-FFF2-40B4-BE49-F238E27FC236}">
                <a16:creationId xmlns:a16="http://schemas.microsoft.com/office/drawing/2014/main" id="{33AB515D-EECE-C0EE-23D1-760AC8E7B433}"/>
              </a:ext>
            </a:extLst>
          </p:cNvPr>
          <p:cNvSpPr>
            <a:spLocks noGrp="1"/>
          </p:cNvSpPr>
          <p:nvPr>
            <p:ph idx="1"/>
          </p:nvPr>
        </p:nvSpPr>
        <p:spPr>
          <a:xfrm>
            <a:off x="5490348" y="2194102"/>
            <a:ext cx="3105010" cy="3908586"/>
          </a:xfrm>
        </p:spPr>
        <p:txBody>
          <a:bodyPr>
            <a:normAutofit/>
          </a:bodyPr>
          <a:lstStyle/>
          <a:p>
            <a:pPr marL="0" indent="0">
              <a:buNone/>
            </a:pPr>
            <a:endParaRPr lang="en-US" sz="2800" dirty="0">
              <a:latin typeface="Book Antiqua" panose="02040602050305030304" pitchFamily="18" charset="0"/>
            </a:endParaRPr>
          </a:p>
          <a:p>
            <a:endParaRPr lang="en-US" sz="1700" dirty="0"/>
          </a:p>
        </p:txBody>
      </p:sp>
      <p:sp>
        <p:nvSpPr>
          <p:cNvPr id="3" name="TextBox 2">
            <a:extLst>
              <a:ext uri="{FF2B5EF4-FFF2-40B4-BE49-F238E27FC236}">
                <a16:creationId xmlns:a16="http://schemas.microsoft.com/office/drawing/2014/main" id="{01D36E3E-FA56-4FFC-77CB-8C985D835636}"/>
              </a:ext>
            </a:extLst>
          </p:cNvPr>
          <p:cNvSpPr txBox="1"/>
          <p:nvPr/>
        </p:nvSpPr>
        <p:spPr>
          <a:xfrm>
            <a:off x="5334000" y="2274838"/>
            <a:ext cx="3810000" cy="4124206"/>
          </a:xfrm>
          <a:prstGeom prst="rect">
            <a:avLst/>
          </a:prstGeom>
          <a:noFill/>
        </p:spPr>
        <p:txBody>
          <a:bodyPr wrap="square">
            <a:spAutoFit/>
          </a:bodyPr>
          <a:lstStyle/>
          <a:p>
            <a:pPr marL="0" indent="0">
              <a:buNone/>
            </a:pPr>
            <a:r>
              <a:rPr lang="en-US" sz="3200" b="1" dirty="0">
                <a:solidFill>
                  <a:srgbClr val="7030A0"/>
                </a:solidFill>
                <a:latin typeface="Book Antiqua" panose="02040602050305030304" pitchFamily="18" charset="0"/>
              </a:rPr>
              <a:t>3:8-12   </a:t>
            </a:r>
          </a:p>
          <a:p>
            <a:pPr marL="0" indent="0">
              <a:buNone/>
            </a:pPr>
            <a:r>
              <a:rPr lang="en-US" sz="3200" b="1" dirty="0">
                <a:solidFill>
                  <a:srgbClr val="7030A0"/>
                </a:solidFill>
                <a:latin typeface="Book Antiqua" panose="02040602050305030304" pitchFamily="18" charset="0"/>
              </a:rPr>
              <a:t>To all…</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“Whoever desires to love life and see good days, let him keep his tongue from evil and his lips from speaking deceit; let him turn away from evil and do good; let him seek peace and pursue it. For the eyes of the Lord are on the righteous and his ears are open to their prayer. But the face of the Lord is against those who do evil” (Psalm 34:13-17)</a:t>
            </a:r>
          </a:p>
        </p:txBody>
      </p:sp>
    </p:spTree>
    <p:extLst>
      <p:ext uri="{BB962C8B-B14F-4D97-AF65-F5344CB8AC3E}">
        <p14:creationId xmlns:p14="http://schemas.microsoft.com/office/powerpoint/2010/main" val="30810017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6AF0-C3FF-9ACE-E3C5-211A4FAE69B7}"/>
              </a:ext>
            </a:extLst>
          </p:cNvPr>
          <p:cNvSpPr>
            <a:spLocks noGrp="1"/>
          </p:cNvSpPr>
          <p:nvPr>
            <p:ph type="title"/>
          </p:nvPr>
        </p:nvSpPr>
        <p:spPr>
          <a:xfrm>
            <a:off x="480060" y="-533399"/>
            <a:ext cx="3276451" cy="3406298"/>
          </a:xfrm>
        </p:spPr>
        <p:txBody>
          <a:bodyPr anchor="b">
            <a:noAutofit/>
          </a:bodyPr>
          <a:lstStyle/>
          <a:p>
            <a:r>
              <a:rPr lang="en-US" sz="3200" b="1" dirty="0">
                <a:solidFill>
                  <a:srgbClr val="7030A0"/>
                </a:solidFill>
                <a:latin typeface="Book Antiqua" panose="02040602050305030304" pitchFamily="18" charset="0"/>
              </a:rPr>
              <a:t>What habits from back then should characterize our mediating function today?</a:t>
            </a:r>
          </a:p>
        </p:txBody>
      </p:sp>
      <p:sp>
        <p:nvSpPr>
          <p:cNvPr id="17414" name="Content Placeholder 17413">
            <a:extLst>
              <a:ext uri="{FF2B5EF4-FFF2-40B4-BE49-F238E27FC236}">
                <a16:creationId xmlns:a16="http://schemas.microsoft.com/office/drawing/2014/main" id="{19EED561-D757-A415-6BFE-3C0A41A40E60}"/>
              </a:ext>
            </a:extLst>
          </p:cNvPr>
          <p:cNvSpPr>
            <a:spLocks noGrp="1"/>
          </p:cNvSpPr>
          <p:nvPr>
            <p:ph idx="1"/>
          </p:nvPr>
        </p:nvSpPr>
        <p:spPr>
          <a:xfrm>
            <a:off x="480060" y="2872899"/>
            <a:ext cx="3182691" cy="3320668"/>
          </a:xfrm>
        </p:spPr>
        <p:txBody>
          <a:bodyPr>
            <a:noAutofit/>
          </a:bodyPr>
          <a:lstStyle/>
          <a:p>
            <a:pPr marL="0" indent="0">
              <a:buNone/>
            </a:pPr>
            <a:r>
              <a:rPr lang="en-US" sz="2800" b="1" dirty="0">
                <a:solidFill>
                  <a:srgbClr val="7030A0"/>
                </a:solidFill>
                <a:latin typeface="Book Antiqua" panose="02040602050305030304" pitchFamily="18" charset="0"/>
              </a:rPr>
              <a:t>GATHER</a:t>
            </a:r>
          </a:p>
          <a:p>
            <a:pPr marL="0" indent="0">
              <a:buNone/>
            </a:pPr>
            <a:r>
              <a:rPr lang="en-US" sz="1800" dirty="0">
                <a:latin typeface="Book Antiqua" panose="02040602050305030304" pitchFamily="18" charset="0"/>
              </a:rPr>
              <a:t>“The end of all things is at hand; therefore, be self-controlled and sober-minded for the sake of your prayers. Above all, keep loving one another earnestly, since love covers a multitude of sins. Show hospitality to one another without grumbling. As each has received a gift, use it to serve one another…” (1 Peter 4:7-10)</a:t>
            </a:r>
          </a:p>
        </p:txBody>
      </p:sp>
      <p:pic>
        <p:nvPicPr>
          <p:cNvPr id="17410" name="Picture 2" descr="friends are there when you need them most - drug abuse stock pictures, royalty-free photos &amp; images">
            <a:extLst>
              <a:ext uri="{FF2B5EF4-FFF2-40B4-BE49-F238E27FC236}">
                <a16:creationId xmlns:a16="http://schemas.microsoft.com/office/drawing/2014/main" id="{5A966E89-8B77-D72B-69B4-CB56CCEE7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44" r="22173"/>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173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EAD-6D49-2B04-625B-A504630A2047}"/>
              </a:ext>
            </a:extLst>
          </p:cNvPr>
          <p:cNvSpPr>
            <a:spLocks noGrp="1"/>
          </p:cNvSpPr>
          <p:nvPr>
            <p:ph type="title"/>
          </p:nvPr>
        </p:nvSpPr>
        <p:spPr/>
        <p:txBody>
          <a:bodyPr>
            <a:normAutofit/>
          </a:bodyPr>
          <a:lstStyle/>
          <a:p>
            <a:pPr algn="ctr"/>
            <a:r>
              <a:rPr lang="en-US" sz="4400" b="1" dirty="0">
                <a:solidFill>
                  <a:srgbClr val="7030A0"/>
                </a:solidFill>
                <a:latin typeface="Book Antiqua" panose="02040602050305030304" pitchFamily="18" charset="0"/>
              </a:rPr>
              <a:t>Gather &gt; Grow &gt; Go</a:t>
            </a:r>
          </a:p>
        </p:txBody>
      </p:sp>
      <p:sp>
        <p:nvSpPr>
          <p:cNvPr id="3" name="Content Placeholder 2">
            <a:extLst>
              <a:ext uri="{FF2B5EF4-FFF2-40B4-BE49-F238E27FC236}">
                <a16:creationId xmlns:a16="http://schemas.microsoft.com/office/drawing/2014/main" id="{0F9948B6-B247-F9A6-881D-1F98B2BEF47C}"/>
              </a:ext>
            </a:extLst>
          </p:cNvPr>
          <p:cNvSpPr>
            <a:spLocks noGrp="1"/>
          </p:cNvSpPr>
          <p:nvPr>
            <p:ph idx="1"/>
          </p:nvPr>
        </p:nvSpPr>
        <p:spPr/>
        <p:txBody>
          <a:bodyPr>
            <a:normAutofit fontScale="92500" lnSpcReduction="20000"/>
          </a:bodyPr>
          <a:lstStyle/>
          <a:p>
            <a:pPr marL="0" indent="0">
              <a:buNone/>
            </a:pPr>
            <a:r>
              <a:rPr lang="en-US" sz="3200" b="1" dirty="0">
                <a:solidFill>
                  <a:srgbClr val="7030A0"/>
                </a:solidFill>
                <a:latin typeface="Book Antiqua" panose="02040602050305030304" pitchFamily="18" charset="0"/>
              </a:rPr>
              <a:t>GROW</a:t>
            </a:r>
            <a:r>
              <a:rPr lang="en-US" sz="3200" dirty="0">
                <a:latin typeface="Book Antiqua" panose="02040602050305030304" pitchFamily="18" charset="0"/>
              </a:rPr>
              <a:t> in distinguishing the majority culture from our Christocentric church culture: </a:t>
            </a:r>
          </a:p>
          <a:p>
            <a:pPr marL="0" indent="0">
              <a:buNone/>
            </a:pPr>
            <a:r>
              <a:rPr lang="en-US" sz="3200" dirty="0">
                <a:latin typeface="Book Antiqua" panose="02040602050305030304" pitchFamily="18" charset="0"/>
              </a:rPr>
              <a:t>	Emotional drivers (1:14; 2:11; 4:2) vs.</a:t>
            </a:r>
          </a:p>
          <a:p>
            <a:pPr marL="0" indent="0">
              <a:buNone/>
            </a:pPr>
            <a:r>
              <a:rPr lang="en-US" sz="3200" dirty="0">
                <a:latin typeface="Book Antiqua" panose="02040602050305030304" pitchFamily="18" charset="0"/>
              </a:rPr>
              <a:t>	Bible study (1:23-25; 2:2)</a:t>
            </a:r>
          </a:p>
          <a:p>
            <a:pPr marL="0" indent="0">
              <a:buNone/>
            </a:pPr>
            <a:r>
              <a:rPr lang="en-US" sz="3200" dirty="0">
                <a:latin typeface="Book Antiqua" panose="02040602050305030304" pitchFamily="18" charset="0"/>
              </a:rPr>
              <a:t>	God’s will: obedience (1:15-17; 4:2)</a:t>
            </a:r>
          </a:p>
          <a:p>
            <a:pPr marL="0" indent="0">
              <a:buNone/>
            </a:pPr>
            <a:r>
              <a:rPr lang="en-US" sz="3200" b="1" dirty="0">
                <a:solidFill>
                  <a:srgbClr val="7030A0"/>
                </a:solidFill>
                <a:latin typeface="Book Antiqua" panose="02040602050305030304" pitchFamily="18" charset="0"/>
              </a:rPr>
              <a:t>GO</a:t>
            </a:r>
            <a:r>
              <a:rPr lang="en-US" sz="3200" dirty="0">
                <a:latin typeface="Book Antiqua" panose="02040602050305030304" pitchFamily="18" charset="0"/>
              </a:rPr>
              <a:t> into non-Christian society</a:t>
            </a:r>
          </a:p>
          <a:p>
            <a:pPr marL="0" indent="0">
              <a:buNone/>
            </a:pPr>
            <a:r>
              <a:rPr lang="en-US" sz="3200" dirty="0">
                <a:latin typeface="Book Antiqua" panose="02040602050305030304" pitchFamily="18" charset="0"/>
              </a:rPr>
              <a:t>	To serve</a:t>
            </a:r>
          </a:p>
          <a:p>
            <a:pPr lvl="2"/>
            <a:r>
              <a:rPr lang="en-US" sz="2600" dirty="0">
                <a:latin typeface="Book Antiqua" panose="02040602050305030304" pitchFamily="18" charset="0"/>
              </a:rPr>
              <a:t>As Christ served</a:t>
            </a:r>
          </a:p>
          <a:p>
            <a:pPr lvl="2"/>
            <a:r>
              <a:rPr lang="en-US" sz="2600" dirty="0">
                <a:latin typeface="Book Antiqua" panose="02040602050305030304" pitchFamily="18" charset="0"/>
              </a:rPr>
              <a:t>As witness</a:t>
            </a:r>
          </a:p>
          <a:p>
            <a:pPr marL="0" indent="0">
              <a:buNone/>
            </a:pPr>
            <a:r>
              <a:rPr lang="en-US" sz="3200" dirty="0">
                <a:latin typeface="Book Antiqua" panose="02040602050305030304" pitchFamily="18" charset="0"/>
              </a:rPr>
              <a:t>	Voluntary subordination </a:t>
            </a:r>
          </a:p>
          <a:p>
            <a:pPr marL="0" indent="0">
              <a:buNone/>
            </a:pP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31110177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6835-3C91-0B7B-5A84-E7052A9BAB15}"/>
              </a:ext>
            </a:extLst>
          </p:cNvPr>
          <p:cNvSpPr>
            <a:spLocks noGrp="1"/>
          </p:cNvSpPr>
          <p:nvPr>
            <p:ph type="title"/>
          </p:nvPr>
        </p:nvSpPr>
        <p:spPr>
          <a:xfrm>
            <a:off x="482458" y="640080"/>
            <a:ext cx="2571750" cy="1719072"/>
          </a:xfrm>
        </p:spPr>
        <p:txBody>
          <a:bodyPr anchor="b">
            <a:noAutofit/>
          </a:bodyPr>
          <a:lstStyle/>
          <a:p>
            <a:r>
              <a:rPr lang="en-US" sz="3600" b="1" dirty="0">
                <a:solidFill>
                  <a:srgbClr val="7030A0"/>
                </a:solidFill>
                <a:latin typeface="Book Antiqua" panose="02040602050305030304" pitchFamily="18" charset="0"/>
              </a:rPr>
              <a:t>Whatever comes, remember</a:t>
            </a:r>
          </a:p>
        </p:txBody>
      </p:sp>
      <p:sp>
        <p:nvSpPr>
          <p:cNvPr id="18438" name="Content Placeholder 18437">
            <a:extLst>
              <a:ext uri="{FF2B5EF4-FFF2-40B4-BE49-F238E27FC236}">
                <a16:creationId xmlns:a16="http://schemas.microsoft.com/office/drawing/2014/main" id="{ABC6B69B-ED9F-58D4-21BB-346A4BC41AC6}"/>
              </a:ext>
            </a:extLst>
          </p:cNvPr>
          <p:cNvSpPr>
            <a:spLocks noGrp="1"/>
          </p:cNvSpPr>
          <p:nvPr>
            <p:ph idx="1"/>
          </p:nvPr>
        </p:nvSpPr>
        <p:spPr>
          <a:xfrm>
            <a:off x="443484" y="2359152"/>
            <a:ext cx="2571750" cy="3902202"/>
          </a:xfrm>
        </p:spPr>
        <p:txBody>
          <a:bodyPr anchor="t">
            <a:noAutofit/>
          </a:bodyPr>
          <a:lstStyle/>
          <a:p>
            <a:pPr marL="0" indent="0">
              <a:lnSpc>
                <a:spcPct val="100000"/>
              </a:lnSpc>
              <a:buNone/>
            </a:pPr>
            <a:r>
              <a:rPr lang="en-US" sz="1600" dirty="0">
                <a:latin typeface="Book Antiqua" panose="02040602050305030304" pitchFamily="18" charset="0"/>
              </a:rPr>
              <a:t>Jesus Christ, “who has gone into heaven and is at the right hand of God, with angels, authorities, and powers having been subjected to him” (1 Peter 3:21-22)</a:t>
            </a:r>
          </a:p>
          <a:p>
            <a:pPr marL="0" indent="0">
              <a:lnSpc>
                <a:spcPct val="100000"/>
              </a:lnSpc>
              <a:buNone/>
            </a:pPr>
            <a:r>
              <a:rPr lang="en-US" sz="1600" dirty="0">
                <a:latin typeface="Book Antiqua" panose="02040602050305030304" pitchFamily="18" charset="0"/>
              </a:rPr>
              <a:t>“Therefore, preparing your minds for action, and being sober-minded, set your hope fully on the grace being brought to you by the revelation of Jesus Christ” (1:13)</a:t>
            </a:r>
          </a:p>
        </p:txBody>
      </p:sp>
      <p:pic>
        <p:nvPicPr>
          <p:cNvPr id="18434" name="Picture 2" descr="Campus Guide 2018">
            <a:extLst>
              <a:ext uri="{FF2B5EF4-FFF2-40B4-BE49-F238E27FC236}">
                <a16:creationId xmlns:a16="http://schemas.microsoft.com/office/drawing/2014/main" id="{F4829B00-7199-D0F5-988D-0C36EB0384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531795"/>
            <a:ext cx="5177790" cy="379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404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485A-8305-2CE2-E6B5-6F868AB5FED5}"/>
              </a:ext>
            </a:extLst>
          </p:cNvPr>
          <p:cNvSpPr>
            <a:spLocks noGrp="1"/>
          </p:cNvSpPr>
          <p:nvPr>
            <p:ph type="title"/>
          </p:nvPr>
        </p:nvSpPr>
        <p:spPr/>
        <p:txBody>
          <a:bodyPr>
            <a:noAutofit/>
          </a:bodyPr>
          <a:lstStyle/>
          <a:p>
            <a:pPr algn="ctr"/>
            <a:r>
              <a:rPr lang="en-US" sz="2800" b="1" dirty="0">
                <a:solidFill>
                  <a:srgbClr val="7030A0"/>
                </a:solidFill>
                <a:latin typeface="Book Antiqua" panose="02040602050305030304" pitchFamily="18" charset="0"/>
              </a:rPr>
              <a:t>Current cultural facts that inform our mediating function: </a:t>
            </a:r>
            <a:br>
              <a:rPr lang="en-US" sz="2800" b="1" dirty="0">
                <a:solidFill>
                  <a:srgbClr val="7030A0"/>
                </a:solidFill>
                <a:latin typeface="Book Antiqua" panose="02040602050305030304" pitchFamily="18" charset="0"/>
              </a:rPr>
            </a:br>
            <a:r>
              <a:rPr lang="en-US" sz="2800" b="1" dirty="0">
                <a:solidFill>
                  <a:srgbClr val="7030A0"/>
                </a:solidFill>
                <a:latin typeface="Book Antiqua" panose="02040602050305030304" pitchFamily="18" charset="0"/>
              </a:rPr>
              <a:t>1. Individualism; 2. Big Government</a:t>
            </a:r>
          </a:p>
        </p:txBody>
      </p:sp>
      <p:sp>
        <p:nvSpPr>
          <p:cNvPr id="3" name="Content Placeholder 2">
            <a:extLst>
              <a:ext uri="{FF2B5EF4-FFF2-40B4-BE49-F238E27FC236}">
                <a16:creationId xmlns:a16="http://schemas.microsoft.com/office/drawing/2014/main" id="{A0725FFA-CCED-37F2-0D93-5D82747F4D70}"/>
              </a:ext>
            </a:extLst>
          </p:cNvPr>
          <p:cNvSpPr>
            <a:spLocks noGrp="1"/>
          </p:cNvSpPr>
          <p:nvPr>
            <p:ph idx="1"/>
          </p:nvPr>
        </p:nvSpPr>
        <p:spPr>
          <a:xfrm>
            <a:off x="685800" y="2286000"/>
            <a:ext cx="7886700" cy="3894138"/>
          </a:xfrm>
        </p:spPr>
        <p:txBody>
          <a:bodyPr>
            <a:normAutofit fontScale="70000" lnSpcReduction="20000"/>
          </a:bodyPr>
          <a:lstStyle/>
          <a:p>
            <a:pPr marL="0" indent="0">
              <a:buNone/>
            </a:pPr>
            <a:r>
              <a:rPr lang="en-US" kern="1200" dirty="0">
                <a:solidFill>
                  <a:srgbClr val="000000"/>
                </a:solidFill>
                <a:effectLst/>
                <a:latin typeface="Book Antiqua" panose="02040602050305030304" pitchFamily="18" charset="0"/>
              </a:rPr>
              <a:t>“</a:t>
            </a:r>
            <a:r>
              <a:rPr lang="en-US" b="1" kern="1200" dirty="0">
                <a:solidFill>
                  <a:srgbClr val="000000"/>
                </a:solidFill>
                <a:effectLst/>
                <a:latin typeface="Book Antiqua" panose="02040602050305030304" pitchFamily="18" charset="0"/>
              </a:rPr>
              <a:t>Individualism</a:t>
            </a:r>
            <a:r>
              <a:rPr lang="en-US" kern="1200" dirty="0">
                <a:solidFill>
                  <a:srgbClr val="000000"/>
                </a:solidFill>
                <a:effectLst/>
                <a:latin typeface="Book Antiqua" panose="02040602050305030304" pitchFamily="18" charset="0"/>
              </a:rPr>
              <a:t> tends to weaken mediating power centers that stand between the individual and the nation as a whole—</a:t>
            </a:r>
            <a:r>
              <a:rPr lang="en-US" kern="1200" dirty="0">
                <a:solidFill>
                  <a:srgbClr val="000000"/>
                </a:solidFill>
                <a:effectLst/>
                <a:latin typeface="Book Antiqua" panose="02040602050305030304" pitchFamily="18" charset="0"/>
                <a:ea typeface="Times New Roman" panose="02020603050405020304" pitchFamily="18" charset="0"/>
              </a:rPr>
              <a:t>from families to local communities (including local governments), (and) religious institutions…. In their place, it strengthens individuals, on the one hand, and a </a:t>
            </a:r>
            <a:r>
              <a:rPr lang="en-US" b="1" kern="1200" dirty="0">
                <a:solidFill>
                  <a:srgbClr val="000000"/>
                </a:solidFill>
                <a:effectLst/>
                <a:latin typeface="Book Antiqua" panose="02040602050305030304" pitchFamily="18" charset="0"/>
                <a:ea typeface="Times New Roman" panose="02020603050405020304" pitchFamily="18" charset="0"/>
              </a:rPr>
              <a:t>central government</a:t>
            </a:r>
            <a:r>
              <a:rPr lang="en-US" kern="1200" dirty="0">
                <a:solidFill>
                  <a:srgbClr val="000000"/>
                </a:solidFill>
                <a:effectLst/>
                <a:latin typeface="Book Antiqua" panose="02040602050305030304" pitchFamily="18" charset="0"/>
                <a:ea typeface="Times New Roman" panose="02020603050405020304" pitchFamily="18" charset="0"/>
              </a:rPr>
              <a:t>, on the other, since such a government is most able to treat individuals equally by treating them all impersonally. For this reason, a hyper-individualist culture is likely to be governed by a hyper-centralized government, and each is likely to exacerbate the worst inclinations of the other.” (Yuval Levin, </a:t>
            </a:r>
            <a:r>
              <a:rPr lang="en-US" i="1" kern="1200" dirty="0">
                <a:solidFill>
                  <a:srgbClr val="000000"/>
                </a:solidFill>
                <a:effectLst/>
                <a:latin typeface="Book Antiqua" panose="02040602050305030304" pitchFamily="18" charset="0"/>
                <a:ea typeface="Times New Roman" panose="02020603050405020304" pitchFamily="18" charset="0"/>
              </a:rPr>
              <a:t>The Fractured Republic, </a:t>
            </a:r>
            <a:r>
              <a:rPr lang="en-US" kern="1200" dirty="0">
                <a:solidFill>
                  <a:srgbClr val="000000"/>
                </a:solidFill>
                <a:effectLst/>
                <a:latin typeface="Book Antiqua" panose="02040602050305030304" pitchFamily="18" charset="0"/>
                <a:ea typeface="Times New Roman" panose="02020603050405020304" pitchFamily="18" charset="0"/>
              </a:rPr>
              <a:t>99-100).</a:t>
            </a:r>
            <a:endParaRPr lang="en-US" dirty="0">
              <a:effectLst/>
              <a:latin typeface="Book Antiqua" panose="0204060205030503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122098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FAF0-CDA6-3710-91C6-80C34450E2BA}"/>
              </a:ext>
            </a:extLst>
          </p:cNvPr>
          <p:cNvSpPr>
            <a:spLocks noGrp="1"/>
          </p:cNvSpPr>
          <p:nvPr>
            <p:ph type="title"/>
          </p:nvPr>
        </p:nvSpPr>
        <p:spPr/>
        <p:txBody>
          <a:bodyPr>
            <a:normAutofit/>
          </a:bodyPr>
          <a:lstStyle/>
          <a:p>
            <a:pPr algn="ctr"/>
            <a:r>
              <a:rPr lang="en-US" sz="2800" b="1" dirty="0">
                <a:solidFill>
                  <a:srgbClr val="7030A0"/>
                </a:solidFill>
                <a:latin typeface="Book Antiqua" panose="02040602050305030304" pitchFamily="18" charset="0"/>
              </a:rPr>
              <a:t>3. Digital Revolution; 4. Cultural Angst</a:t>
            </a:r>
          </a:p>
        </p:txBody>
      </p:sp>
      <p:sp>
        <p:nvSpPr>
          <p:cNvPr id="3" name="Content Placeholder 2">
            <a:extLst>
              <a:ext uri="{FF2B5EF4-FFF2-40B4-BE49-F238E27FC236}">
                <a16:creationId xmlns:a16="http://schemas.microsoft.com/office/drawing/2014/main" id="{3CF2DD6F-60D5-E371-9E12-03162D8EC858}"/>
              </a:ext>
            </a:extLst>
          </p:cNvPr>
          <p:cNvSpPr>
            <a:spLocks noGrp="1"/>
          </p:cNvSpPr>
          <p:nvPr>
            <p:ph idx="1"/>
          </p:nvPr>
        </p:nvSpPr>
        <p:spPr/>
        <p:txBody>
          <a:bodyPr>
            <a:normAutofit lnSpcReduction="10000"/>
          </a:bodyPr>
          <a:lstStyle/>
          <a:p>
            <a:pPr marL="0" marR="0" indent="0">
              <a:spcBef>
                <a:spcPts val="530"/>
              </a:spcBef>
              <a:spcAft>
                <a:spcPts val="0"/>
              </a:spcAft>
              <a:buNone/>
            </a:pPr>
            <a:r>
              <a:rPr lang="en-US" sz="2400" dirty="0">
                <a:effectLst/>
                <a:latin typeface="Book Antiqua" panose="02040602050305030304" pitchFamily="18" charset="0"/>
                <a:ea typeface="Times New Roman" panose="02020603050405020304" pitchFamily="18" charset="0"/>
              </a:rPr>
              <a:t>The effects of hyper-individualism and “the state stepping in for Yahweh” have been magnified by the </a:t>
            </a:r>
            <a:r>
              <a:rPr lang="en-US" sz="2400" b="1" dirty="0">
                <a:effectLst/>
                <a:latin typeface="Book Antiqua" panose="02040602050305030304" pitchFamily="18" charset="0"/>
                <a:ea typeface="Times New Roman" panose="02020603050405020304" pitchFamily="18" charset="0"/>
              </a:rPr>
              <a:t>digital revolution</a:t>
            </a:r>
            <a:r>
              <a:rPr lang="en-US" sz="2400" dirty="0">
                <a:effectLst/>
                <a:latin typeface="Book Antiqua" panose="02040602050305030304" pitchFamily="18" charset="0"/>
                <a:ea typeface="Times New Roman" panose="02020603050405020304" pitchFamily="18" charset="0"/>
              </a:rPr>
              <a:t>. </a:t>
            </a:r>
            <a:r>
              <a:rPr lang="en-US" sz="2400" kern="1200" dirty="0">
                <a:solidFill>
                  <a:srgbClr val="000000"/>
                </a:solidFill>
                <a:effectLst/>
                <a:latin typeface="Book Antiqua" panose="02040602050305030304" pitchFamily="18" charset="0"/>
                <a:ea typeface="Times New Roman" panose="02020603050405020304" pitchFamily="18" charset="0"/>
              </a:rPr>
              <a:t>“The twenty-first century will be equivalent to 20,000 years of progress at today’s rate of progress.” (Ray Kurzweil of Google in Thomas Friedman, </a:t>
            </a:r>
            <a:r>
              <a:rPr lang="en-US" sz="2400" i="1" kern="1200" dirty="0">
                <a:solidFill>
                  <a:srgbClr val="000000"/>
                </a:solidFill>
                <a:effectLst/>
                <a:latin typeface="Book Antiqua" panose="02040602050305030304" pitchFamily="18" charset="0"/>
                <a:ea typeface="Times New Roman" panose="02020603050405020304" pitchFamily="18" charset="0"/>
              </a:rPr>
              <a:t>Thank You for Being Late</a:t>
            </a:r>
            <a:r>
              <a:rPr lang="en-US" sz="2400" kern="1200" dirty="0">
                <a:solidFill>
                  <a:srgbClr val="000000"/>
                </a:solidFill>
                <a:effectLst/>
                <a:latin typeface="Book Antiqua" panose="02040602050305030304" pitchFamily="18" charset="0"/>
                <a:ea typeface="Times New Roman" panose="02020603050405020304" pitchFamily="18" charset="0"/>
              </a:rPr>
              <a:t>)</a:t>
            </a:r>
          </a:p>
          <a:p>
            <a:pPr marL="0" marR="0" indent="0">
              <a:spcBef>
                <a:spcPts val="530"/>
              </a:spcBef>
              <a:spcAft>
                <a:spcPts val="0"/>
              </a:spcAft>
              <a:buNone/>
            </a:pPr>
            <a:endParaRPr lang="en-US" sz="2400" dirty="0">
              <a:effectLst/>
              <a:latin typeface="Book Antiqua" panose="02040602050305030304" pitchFamily="18" charset="0"/>
              <a:ea typeface="Times New Roman" panose="02020603050405020304" pitchFamily="18" charset="0"/>
            </a:endParaRPr>
          </a:p>
          <a:p>
            <a:pPr marL="0" marR="0" indent="0">
              <a:spcBef>
                <a:spcPts val="530"/>
              </a:spcBef>
              <a:spcAft>
                <a:spcPts val="0"/>
              </a:spcAft>
              <a:buNone/>
            </a:pPr>
            <a:r>
              <a:rPr lang="en-US" sz="2400" kern="1200" dirty="0">
                <a:solidFill>
                  <a:srgbClr val="000000"/>
                </a:solidFill>
                <a:effectLst/>
                <a:latin typeface="Book Antiqua" panose="02040602050305030304" pitchFamily="18" charset="0"/>
                <a:ea typeface="Times New Roman" panose="02020603050405020304" pitchFamily="18" charset="0"/>
              </a:rPr>
              <a:t>“The rate of technological change is now accelerating so fast that it has risen above the average rate at which most people can absorb all these changes. Many of us can’t keep pace anymore. ‘And this is causing us </a:t>
            </a:r>
            <a:r>
              <a:rPr lang="en-US" sz="2400" u="sng" kern="1200" dirty="0">
                <a:solidFill>
                  <a:srgbClr val="000000"/>
                </a:solidFill>
                <a:effectLst/>
                <a:latin typeface="Book Antiqua" panose="02040602050305030304" pitchFamily="18" charset="0"/>
                <a:ea typeface="Times New Roman" panose="02020603050405020304" pitchFamily="18" charset="0"/>
              </a:rPr>
              <a:t>cultural angst</a:t>
            </a:r>
            <a:r>
              <a:rPr lang="en-US" sz="2400" kern="1200" dirty="0">
                <a:solidFill>
                  <a:srgbClr val="000000"/>
                </a:solidFill>
                <a:effectLst/>
                <a:latin typeface="Book Antiqua" panose="02040602050305030304" pitchFamily="18" charset="0"/>
                <a:ea typeface="Times New Roman" panose="02020603050405020304" pitchFamily="18" charset="0"/>
              </a:rPr>
              <a:t>.’” (Thomas Friedman, </a:t>
            </a:r>
            <a:r>
              <a:rPr lang="en-US" sz="2400" i="1" kern="1200" dirty="0">
                <a:solidFill>
                  <a:srgbClr val="000000"/>
                </a:solidFill>
                <a:effectLst/>
                <a:latin typeface="Book Antiqua" panose="02040602050305030304" pitchFamily="18" charset="0"/>
                <a:ea typeface="Times New Roman" panose="02020603050405020304" pitchFamily="18" charset="0"/>
              </a:rPr>
              <a:t>Thank You for Being Late</a:t>
            </a:r>
            <a:r>
              <a:rPr lang="en-US" sz="2400" kern="1200" dirty="0">
                <a:solidFill>
                  <a:srgbClr val="000000"/>
                </a:solidFill>
                <a:effectLst/>
                <a:latin typeface="Book Antiqua" panose="02040602050305030304" pitchFamily="18" charset="0"/>
                <a:ea typeface="Times New Roman" panose="02020603050405020304" pitchFamily="18" charset="0"/>
              </a:rPr>
              <a:t>)</a:t>
            </a:r>
            <a:endParaRPr lang="en-US" sz="2400" dirty="0">
              <a:effectLst/>
              <a:latin typeface="Book Antiqua" panose="0204060205030503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750650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A7F3-C582-6058-3984-9D5F0E8B3EE4}"/>
              </a:ext>
            </a:extLst>
          </p:cNvPr>
          <p:cNvSpPr>
            <a:spLocks noGrp="1"/>
          </p:cNvSpPr>
          <p:nvPr>
            <p:ph type="title"/>
          </p:nvPr>
        </p:nvSpPr>
        <p:spPr/>
        <p:txBody>
          <a:bodyPr>
            <a:noAutofit/>
          </a:bodyPr>
          <a:lstStyle/>
          <a:p>
            <a:r>
              <a:rPr lang="en-US" sz="2800" b="1" dirty="0">
                <a:solidFill>
                  <a:srgbClr val="7030A0"/>
                </a:solidFill>
                <a:latin typeface="Book Antiqua" panose="02040602050305030304" pitchFamily="18" charset="0"/>
              </a:rPr>
              <a:t>Is the lived experience of your congregation qualitatively different than any other association a person has during the week?</a:t>
            </a:r>
          </a:p>
        </p:txBody>
      </p:sp>
      <p:sp>
        <p:nvSpPr>
          <p:cNvPr id="3" name="Content Placeholder 2">
            <a:extLst>
              <a:ext uri="{FF2B5EF4-FFF2-40B4-BE49-F238E27FC236}">
                <a16:creationId xmlns:a16="http://schemas.microsoft.com/office/drawing/2014/main" id="{5D9A75AE-9D38-966E-821B-20873F6F1DD7}"/>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80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About congregations founded by Paul: “The truth of the good news’ (Galatians 2:14) is ineffective unless it ‘takes place’ within communities whose behavior instantiates its novelty.” (John M.G. Barclay, </a:t>
            </a:r>
            <a:r>
              <a:rPr lang="en-US" sz="2000" i="1" dirty="0">
                <a:effectLst/>
                <a:latin typeface="Book Antiqua" panose="02040602050305030304" pitchFamily="18" charset="0"/>
                <a:ea typeface="Calibri" panose="020F0502020204030204" pitchFamily="34" charset="0"/>
                <a:cs typeface="Times New Roman" panose="02020603050405020304" pitchFamily="18" charset="0"/>
              </a:rPr>
              <a:t>Paul &amp; the Gift</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425)</a:t>
            </a:r>
          </a:p>
          <a:p>
            <a:pPr marL="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“In a pluralist or secularizing context, churches now find themselves needing to rediscover their social, political, and cultural identity. Taken-for-granted criteria of value regarding age, ethnicity, social status, education, gender, health, or wealth become in such circumstances the object of critical reevaluation, and churches identify anew what it is about the good news that makes them socially and ideologically distinctive…. Paul provides resources for </a:t>
            </a: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the dissolution of pre-formed assumptions and for the construction of boundary-erasing communities</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(John M. G. Barclay, </a:t>
            </a:r>
            <a:r>
              <a:rPr lang="en-US" sz="2000" i="1" dirty="0">
                <a:effectLst/>
                <a:latin typeface="Book Antiqua" panose="02040602050305030304" pitchFamily="18" charset="0"/>
                <a:ea typeface="Calibri" panose="020F0502020204030204" pitchFamily="34" charset="0"/>
                <a:cs typeface="Times New Roman" panose="02020603050405020304" pitchFamily="18" charset="0"/>
              </a:rPr>
              <a:t>Paul &amp; the Gift,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573)</a:t>
            </a:r>
          </a:p>
          <a:p>
            <a:pPr marL="0" indent="0">
              <a:buNone/>
            </a:pPr>
            <a:endParaRPr lang="en-US" dirty="0"/>
          </a:p>
        </p:txBody>
      </p:sp>
    </p:spTree>
    <p:extLst>
      <p:ext uri="{BB962C8B-B14F-4D97-AF65-F5344CB8AC3E}">
        <p14:creationId xmlns:p14="http://schemas.microsoft.com/office/powerpoint/2010/main" val="70407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ChangeAspect="1"/>
          </p:cNvPicPr>
          <p:nvPr/>
        </p:nvPicPr>
        <p:blipFill rotWithShape="1">
          <a:blip r:embed="rId2">
            <a:extLst>
              <a:ext uri="{28A0092B-C50C-407E-A947-70E740481C1C}">
                <a14:useLocalDpi xmlns:a14="http://schemas.microsoft.com/office/drawing/2010/main" val="0"/>
              </a:ext>
            </a:extLst>
          </a:blip>
          <a:srcRect l="17290" r="7232"/>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0" name="Content Placeholder 9">
            <a:extLst>
              <a:ext uri="{FF2B5EF4-FFF2-40B4-BE49-F238E27FC236}">
                <a16:creationId xmlns:a16="http://schemas.microsoft.com/office/drawing/2014/main" id="{33AB515D-EECE-C0EE-23D1-760AC8E7B433}"/>
              </a:ext>
            </a:extLst>
          </p:cNvPr>
          <p:cNvSpPr>
            <a:spLocks noGrp="1"/>
          </p:cNvSpPr>
          <p:nvPr>
            <p:ph idx="1"/>
          </p:nvPr>
        </p:nvSpPr>
        <p:spPr>
          <a:xfrm>
            <a:off x="5490348" y="2194102"/>
            <a:ext cx="3105010" cy="3908586"/>
          </a:xfrm>
        </p:spPr>
        <p:txBody>
          <a:bodyPr>
            <a:normAutofit fontScale="92500"/>
          </a:bodyPr>
          <a:lstStyle/>
          <a:p>
            <a:pPr marL="0" indent="0">
              <a:buNone/>
            </a:pPr>
            <a:r>
              <a:rPr lang="en-US" sz="2800" dirty="0">
                <a:latin typeface="Book Antiqua" panose="02040602050305030304" pitchFamily="18" charset="0"/>
              </a:rPr>
              <a:t>“God, who said, ‘Let light shine out of darkness,’ has shown in our hearts to give the light of the knowledge of God in the face of Jesus Christ” (2 Corinthians 4:6).</a:t>
            </a:r>
          </a:p>
          <a:p>
            <a:endParaRPr lang="en-US" sz="1700" dirty="0"/>
          </a:p>
        </p:txBody>
      </p:sp>
    </p:spTree>
    <p:extLst>
      <p:ext uri="{BB962C8B-B14F-4D97-AF65-F5344CB8AC3E}">
        <p14:creationId xmlns:p14="http://schemas.microsoft.com/office/powerpoint/2010/main" val="18924114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outdoor&#10;&#10;Description automatically generated">
            <a:extLst>
              <a:ext uri="{FF2B5EF4-FFF2-40B4-BE49-F238E27FC236}">
                <a16:creationId xmlns:a16="http://schemas.microsoft.com/office/drawing/2014/main" id="{8DFE6129-1B82-463F-BBA5-25590F5A36EC}"/>
              </a:ext>
            </a:extLst>
          </p:cNvPr>
          <p:cNvPicPr>
            <a:picLocks noChangeAspect="1"/>
          </p:cNvPicPr>
          <p:nvPr/>
        </p:nvPicPr>
        <p:blipFill rotWithShape="1">
          <a:blip r:embed="rId2">
            <a:extLst>
              <a:ext uri="{28A0092B-C50C-407E-A947-70E740481C1C}">
                <a14:useLocalDpi xmlns:a14="http://schemas.microsoft.com/office/drawing/2010/main" val="0"/>
              </a:ext>
            </a:extLst>
          </a:blip>
          <a:srcRect r="340"/>
          <a:stretch/>
        </p:blipFill>
        <p:spPr>
          <a:xfrm>
            <a:off x="3419976" y="10"/>
            <a:ext cx="5724024" cy="6857990"/>
          </a:xfrm>
          <a:prstGeom prst="rect">
            <a:avLst/>
          </a:prstGeom>
        </p:spPr>
      </p:pic>
      <p:sp>
        <p:nvSpPr>
          <p:cNvPr id="17" name="TextBox 16">
            <a:extLst>
              <a:ext uri="{FF2B5EF4-FFF2-40B4-BE49-F238E27FC236}">
                <a16:creationId xmlns:a16="http://schemas.microsoft.com/office/drawing/2014/main" id="{917C9AF8-769A-4F9D-955E-CC74BB643788}"/>
              </a:ext>
            </a:extLst>
          </p:cNvPr>
          <p:cNvSpPr txBox="1"/>
          <p:nvPr/>
        </p:nvSpPr>
        <p:spPr>
          <a:xfrm>
            <a:off x="573788" y="662400"/>
            <a:ext cx="2556900" cy="1492132"/>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400" dirty="0">
              <a:latin typeface="+mj-lt"/>
              <a:ea typeface="+mj-ea"/>
              <a:cs typeface="+mj-cs"/>
            </a:endParaRPr>
          </a:p>
        </p:txBody>
      </p:sp>
      <p:sp>
        <p:nvSpPr>
          <p:cNvPr id="21" name="Content Placeholder 20">
            <a:extLst>
              <a:ext uri="{FF2B5EF4-FFF2-40B4-BE49-F238E27FC236}">
                <a16:creationId xmlns:a16="http://schemas.microsoft.com/office/drawing/2014/main" id="{06EF3CD5-89E7-BDD2-652A-A57EA0F55336}"/>
              </a:ext>
            </a:extLst>
          </p:cNvPr>
          <p:cNvSpPr>
            <a:spLocks noGrp="1"/>
          </p:cNvSpPr>
          <p:nvPr>
            <p:ph idx="1"/>
          </p:nvPr>
        </p:nvSpPr>
        <p:spPr>
          <a:xfrm>
            <a:off x="573787" y="457200"/>
            <a:ext cx="2701545" cy="6148800"/>
          </a:xfrm>
        </p:spPr>
        <p:txBody>
          <a:bodyPr vert="horz" lIns="91440" tIns="45720" rIns="91440" bIns="45720" rtlCol="0">
            <a:normAutofit fontScale="62500" lnSpcReduction="20000"/>
          </a:bodyPr>
          <a:lstStyle/>
          <a:p>
            <a:pPr marL="57150" marR="0" indent="0">
              <a:lnSpc>
                <a:spcPct val="150000"/>
              </a:lnSpc>
              <a:spcBef>
                <a:spcPts val="0"/>
              </a:spcBef>
              <a:spcAft>
                <a:spcPts val="0"/>
              </a:spcAft>
              <a:buNone/>
            </a:pPr>
            <a:r>
              <a:rPr lang="en-US" sz="2300" dirty="0">
                <a:solidFill>
                  <a:srgbClr val="201F1E"/>
                </a:solidFill>
                <a:effectLst/>
                <a:latin typeface="Times New Roman" panose="02020603050405020304" pitchFamily="18" charset="0"/>
                <a:ea typeface="Times New Roman" panose="02020603050405020304" pitchFamily="18" charset="0"/>
              </a:rPr>
              <a:t>“God’s love does not find, but creates, that which is pleasing to it. Human love comes into being through that which is pleasing to it.” “Human love avoids sinners and evil persons. Thus Christ says (Matthew 9:13): ‘For I came to call not the righteous, but sinners.’</a:t>
            </a:r>
          </a:p>
          <a:p>
            <a:pPr marL="57150" marR="0" indent="0">
              <a:lnSpc>
                <a:spcPct val="150000"/>
              </a:lnSpc>
              <a:spcBef>
                <a:spcPts val="0"/>
              </a:spcBef>
              <a:spcAft>
                <a:spcPts val="0"/>
              </a:spcAft>
              <a:buNone/>
            </a:pPr>
            <a:endParaRPr lang="en-US" sz="2300" dirty="0">
              <a:solidFill>
                <a:srgbClr val="201F1E"/>
              </a:solidFill>
              <a:latin typeface="Times New Roman" panose="02020603050405020304" pitchFamily="18" charset="0"/>
              <a:ea typeface="Times New Roman" panose="02020603050405020304" pitchFamily="18" charset="0"/>
            </a:endParaRPr>
          </a:p>
          <a:p>
            <a:pPr marL="57150" marR="0" indent="0">
              <a:lnSpc>
                <a:spcPct val="150000"/>
              </a:lnSpc>
              <a:spcBef>
                <a:spcPts val="0"/>
              </a:spcBef>
              <a:spcAft>
                <a:spcPts val="0"/>
              </a:spcAft>
              <a:buNone/>
            </a:pPr>
            <a:r>
              <a:rPr lang="en-US" sz="2300" dirty="0">
                <a:solidFill>
                  <a:srgbClr val="201F1E"/>
                </a:solidFill>
                <a:effectLst/>
                <a:latin typeface="Times New Roman" panose="02020603050405020304" pitchFamily="18" charset="0"/>
                <a:ea typeface="Times New Roman" panose="02020603050405020304" pitchFamily="18" charset="0"/>
              </a:rPr>
              <a:t>“</a:t>
            </a:r>
            <a:r>
              <a:rPr lang="en-US" sz="2300" b="1" dirty="0">
                <a:solidFill>
                  <a:srgbClr val="201F1E"/>
                </a:solidFill>
                <a:effectLst/>
                <a:latin typeface="Times New Roman" panose="02020603050405020304" pitchFamily="18" charset="0"/>
                <a:ea typeface="Times New Roman" panose="02020603050405020304" pitchFamily="18" charset="0"/>
              </a:rPr>
              <a:t>This is the love of the cross, born of the cross, which turns in the direction where it does not find good, which it may enjoy, but where it may confer good upon the evil and needy person.” </a:t>
            </a:r>
            <a:r>
              <a:rPr lang="en-US" sz="2300" dirty="0">
                <a:solidFill>
                  <a:srgbClr val="201F1E"/>
                </a:solidFill>
                <a:effectLst/>
                <a:latin typeface="Times New Roman" panose="02020603050405020304" pitchFamily="18" charset="0"/>
                <a:ea typeface="Times New Roman" panose="02020603050405020304" pitchFamily="18" charset="0"/>
              </a:rPr>
              <a:t>(</a:t>
            </a:r>
            <a:r>
              <a:rPr lang="en-US" sz="2300" i="1" dirty="0">
                <a:solidFill>
                  <a:srgbClr val="201F1E"/>
                </a:solidFill>
                <a:effectLst/>
                <a:latin typeface="Times New Roman" panose="02020603050405020304" pitchFamily="18" charset="0"/>
                <a:ea typeface="Times New Roman" panose="02020603050405020304" pitchFamily="18" charset="0"/>
              </a:rPr>
              <a:t>Heidelberg Disputation</a:t>
            </a:r>
            <a:r>
              <a:rPr lang="en-US" sz="2300" dirty="0">
                <a:solidFill>
                  <a:srgbClr val="201F1E"/>
                </a:solidFill>
                <a:effectLst/>
                <a:latin typeface="Times New Roman" panose="02020603050405020304" pitchFamily="18" charset="0"/>
                <a:ea typeface="Times New Roman" panose="02020603050405020304" pitchFamily="18" charset="0"/>
              </a:rPr>
              <a:t>, 28)</a:t>
            </a:r>
            <a:endParaRPr lang="en-US" sz="23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indent="-228600" defTabSz="914400"/>
            <a:endParaRPr lang="en-US" sz="1700" dirty="0">
              <a:solidFill>
                <a:schemeClr val="tx1">
                  <a:alpha val="60000"/>
                </a:schemeClr>
              </a:solidFill>
            </a:endParaRPr>
          </a:p>
        </p:txBody>
      </p:sp>
    </p:spTree>
    <p:extLst>
      <p:ext uri="{BB962C8B-B14F-4D97-AF65-F5344CB8AC3E}">
        <p14:creationId xmlns:p14="http://schemas.microsoft.com/office/powerpoint/2010/main" val="7103630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3D60-47AA-5DD1-356D-12A6E93D5FC0}"/>
              </a:ext>
            </a:extLst>
          </p:cNvPr>
          <p:cNvSpPr>
            <a:spLocks noGrp="1"/>
          </p:cNvSpPr>
          <p:nvPr>
            <p:ph type="title"/>
          </p:nvPr>
        </p:nvSpPr>
        <p:spPr>
          <a:xfrm>
            <a:off x="628650" y="365127"/>
            <a:ext cx="7886700" cy="920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3E50CDB-4EA4-2305-4F9A-FCB2EF1FE5B4}"/>
              </a:ext>
            </a:extLst>
          </p:cNvPr>
          <p:cNvSpPr>
            <a:spLocks noGrp="1"/>
          </p:cNvSpPr>
          <p:nvPr>
            <p:ph idx="1"/>
          </p:nvPr>
        </p:nvSpPr>
        <p:spPr>
          <a:xfrm>
            <a:off x="628650" y="797718"/>
            <a:ext cx="7886700" cy="5262563"/>
          </a:xfrm>
        </p:spPr>
        <p:txBody>
          <a:bodyPr>
            <a:normAutofit fontScale="55000" lnSpcReduction="20000"/>
          </a:bodyPr>
          <a:lstStyle/>
          <a:p>
            <a:pPr marL="0" indent="0">
              <a:lnSpc>
                <a:spcPct val="150000"/>
              </a:lnSpc>
              <a:buNone/>
            </a:pPr>
            <a:r>
              <a:rPr lang="en-US" dirty="0">
                <a:effectLst/>
                <a:latin typeface="Book Antiqua" panose="02040602050305030304" pitchFamily="18" charset="0"/>
                <a:ea typeface="Calibri" panose="020F0502020204030204" pitchFamily="34" charset="0"/>
                <a:cs typeface="Times New Roman" panose="02020603050405020304" pitchFamily="18" charset="0"/>
              </a:rPr>
              <a:t>“Now when you have Christ as the foundation and chief blessing of your salvation, then the other part follows: that you take him as your example, </a:t>
            </a:r>
            <a:r>
              <a:rPr lang="en-US" b="1" dirty="0">
                <a:effectLst/>
                <a:latin typeface="Book Antiqua" panose="02040602050305030304" pitchFamily="18" charset="0"/>
                <a:ea typeface="Calibri" panose="020F0502020204030204" pitchFamily="34" charset="0"/>
                <a:cs typeface="Times New Roman" panose="02020603050405020304" pitchFamily="18" charset="0"/>
              </a:rPr>
              <a:t>giving yourself in service to your neighbor just as you see that Christ has given himself for you. </a:t>
            </a:r>
            <a:r>
              <a:rPr lang="en-US" dirty="0">
                <a:effectLst/>
                <a:latin typeface="Book Antiqua" panose="02040602050305030304" pitchFamily="18" charset="0"/>
                <a:ea typeface="Calibri" panose="020F0502020204030204" pitchFamily="34" charset="0"/>
                <a:cs typeface="Times New Roman" panose="02020603050405020304" pitchFamily="18" charset="0"/>
              </a:rPr>
              <a:t>See, there faith and love move forward, God’s commandment is fulfilled, and a person is happy and fearless to do and to suffer all things. Therefore, make note of this, that </a:t>
            </a:r>
            <a:r>
              <a:rPr lang="en-US" b="1" dirty="0">
                <a:effectLst/>
                <a:latin typeface="Book Antiqua" panose="02040602050305030304" pitchFamily="18" charset="0"/>
                <a:ea typeface="Calibri" panose="020F0502020204030204" pitchFamily="34" charset="0"/>
                <a:cs typeface="Times New Roman" panose="02020603050405020304" pitchFamily="18" charset="0"/>
              </a:rPr>
              <a:t>Christ as a gift (i.e., grace) </a:t>
            </a:r>
            <a:r>
              <a:rPr lang="en-US" dirty="0">
                <a:effectLst/>
                <a:latin typeface="Book Antiqua" panose="02040602050305030304" pitchFamily="18" charset="0"/>
                <a:ea typeface="Calibri" panose="020F0502020204030204" pitchFamily="34" charset="0"/>
                <a:cs typeface="Times New Roman" panose="02020603050405020304" pitchFamily="18" charset="0"/>
              </a:rPr>
              <a:t>nourishes your faith and makes you a Christian. But </a:t>
            </a:r>
            <a:r>
              <a:rPr lang="en-US" b="1" dirty="0">
                <a:effectLst/>
                <a:latin typeface="Book Antiqua" panose="02040602050305030304" pitchFamily="18" charset="0"/>
                <a:ea typeface="Calibri" panose="020F0502020204030204" pitchFamily="34" charset="0"/>
                <a:cs typeface="Times New Roman" panose="02020603050405020304" pitchFamily="18" charset="0"/>
              </a:rPr>
              <a:t>Christ as an example exercises your works.</a:t>
            </a:r>
            <a:r>
              <a:rPr lang="en-US" dirty="0">
                <a:effectLst/>
                <a:latin typeface="Book Antiqua" panose="02040602050305030304" pitchFamily="18" charset="0"/>
                <a:ea typeface="Calibri" panose="020F0502020204030204" pitchFamily="34" charset="0"/>
                <a:cs typeface="Times New Roman" panose="02020603050405020304" pitchFamily="18" charset="0"/>
              </a:rPr>
              <a:t> These do not make you a Christian. Actually, they come forth from you because you have already been made a Christian. As widely as a gift differs from an example, so widely does faith differ from works, for faith possesses nothing of its own, only the deeds and life of Christ. Works have something of our own in them, yet they should not belong to you but to your neighbor.” (“A Brief </a:t>
            </a:r>
            <a:r>
              <a:rPr lang="en-US">
                <a:effectLst/>
                <a:latin typeface="Book Antiqua" panose="02040602050305030304" pitchFamily="18" charset="0"/>
                <a:ea typeface="Calibri" panose="020F0502020204030204" pitchFamily="34" charset="0"/>
                <a:cs typeface="Times New Roman" panose="02020603050405020304" pitchFamily="18" charset="0"/>
              </a:rPr>
              <a:t>Instruction,” </a:t>
            </a:r>
            <a:r>
              <a:rPr lang="en-US" dirty="0">
                <a:effectLst/>
                <a:latin typeface="Book Antiqua" panose="02040602050305030304" pitchFamily="18" charset="0"/>
                <a:ea typeface="Calibri" panose="020F0502020204030204" pitchFamily="34" charset="0"/>
                <a:cs typeface="Times New Roman" panose="02020603050405020304" pitchFamily="18" charset="0"/>
              </a:rPr>
              <a:t>Luther’s Works, 35.120, from Barclay</a:t>
            </a:r>
            <a:r>
              <a:rPr lang="en-US">
                <a:effectLst/>
                <a:latin typeface="Book Antiqua" panose="02040602050305030304" pitchFamily="18" charset="0"/>
                <a:ea typeface="Calibri" panose="020F0502020204030204" pitchFamily="34" charset="0"/>
                <a:cs typeface="Times New Roman" panose="02020603050405020304" pitchFamily="18" charset="0"/>
              </a:rPr>
              <a:t>, </a:t>
            </a:r>
            <a:r>
              <a:rPr lang="en-US" i="1">
                <a:effectLst/>
                <a:latin typeface="Book Antiqua" panose="02040602050305030304" pitchFamily="18" charset="0"/>
                <a:ea typeface="Calibri" panose="020F0502020204030204" pitchFamily="34" charset="0"/>
                <a:cs typeface="Times New Roman" panose="02020603050405020304" pitchFamily="18" charset="0"/>
              </a:rPr>
              <a:t>Paul </a:t>
            </a:r>
            <a:r>
              <a:rPr lang="en-US" i="1" dirty="0">
                <a:effectLst/>
                <a:latin typeface="Book Antiqua" panose="02040602050305030304" pitchFamily="18" charset="0"/>
                <a:ea typeface="Calibri" panose="020F0502020204030204" pitchFamily="34" charset="0"/>
                <a:cs typeface="Times New Roman" panose="02020603050405020304" pitchFamily="18" charset="0"/>
              </a:rPr>
              <a:t>&amp; the </a:t>
            </a:r>
            <a:r>
              <a:rPr lang="en-US" i="1">
                <a:effectLst/>
                <a:latin typeface="Book Antiqua" panose="02040602050305030304" pitchFamily="18" charset="0"/>
                <a:ea typeface="Calibri" panose="020F0502020204030204" pitchFamily="34" charset="0"/>
                <a:cs typeface="Times New Roman" panose="02020603050405020304" pitchFamily="18" charset="0"/>
              </a:rPr>
              <a:t>Gift, </a:t>
            </a:r>
            <a:r>
              <a:rPr lang="en-US" dirty="0">
                <a:effectLst/>
                <a:latin typeface="Book Antiqua" panose="02040602050305030304" pitchFamily="18" charset="0"/>
                <a:ea typeface="Calibri" panose="020F0502020204030204" pitchFamily="34" charset="0"/>
                <a:cs typeface="Times New Roman" panose="02020603050405020304" pitchFamily="18" charset="0"/>
              </a:rPr>
              <a:t>110).</a:t>
            </a:r>
          </a:p>
          <a:p>
            <a:endParaRPr lang="en-US" dirty="0"/>
          </a:p>
        </p:txBody>
      </p:sp>
    </p:spTree>
    <p:extLst>
      <p:ext uri="{BB962C8B-B14F-4D97-AF65-F5344CB8AC3E}">
        <p14:creationId xmlns:p14="http://schemas.microsoft.com/office/powerpoint/2010/main" val="11775202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64CE-3DB6-4562-CCD3-0B1819691C5C}"/>
              </a:ext>
            </a:extLst>
          </p:cNvPr>
          <p:cNvSpPr>
            <a:spLocks noGrp="1"/>
          </p:cNvSpPr>
          <p:nvPr>
            <p:ph type="title"/>
          </p:nvPr>
        </p:nvSpPr>
        <p:spPr/>
        <p:txBody>
          <a:bodyPr>
            <a:normAutofit/>
          </a:bodyPr>
          <a:lstStyle/>
          <a:p>
            <a:r>
              <a:rPr lang="en-US" sz="4400" b="1" dirty="0">
                <a:solidFill>
                  <a:srgbClr val="7030A0"/>
                </a:solidFill>
                <a:latin typeface="Book Antiqua" panose="02040602050305030304" pitchFamily="18" charset="0"/>
              </a:rPr>
              <a:t>In conclusion…</a:t>
            </a:r>
          </a:p>
        </p:txBody>
      </p:sp>
      <p:sp>
        <p:nvSpPr>
          <p:cNvPr id="3" name="Content Placeholder 2">
            <a:extLst>
              <a:ext uri="{FF2B5EF4-FFF2-40B4-BE49-F238E27FC236}">
                <a16:creationId xmlns:a16="http://schemas.microsoft.com/office/drawing/2014/main" id="{5E41ACBB-4133-9FEE-239D-7910E13E8C70}"/>
              </a:ext>
            </a:extLst>
          </p:cNvPr>
          <p:cNvSpPr>
            <a:spLocks noGrp="1"/>
          </p:cNvSpPr>
          <p:nvPr>
            <p:ph idx="1"/>
          </p:nvPr>
        </p:nvSpPr>
        <p:spPr/>
        <p:txBody>
          <a:bodyPr>
            <a:normAutofit fontScale="85000" lnSpcReduction="10000"/>
          </a:bodyPr>
          <a:lstStyle/>
          <a:p>
            <a:pPr marL="0" marR="0" indent="0">
              <a:lnSpc>
                <a:spcPct val="160000"/>
              </a:lnSpc>
              <a:spcBef>
                <a:spcPts val="0"/>
              </a:spcBef>
              <a:spcAft>
                <a:spcPts val="800"/>
              </a:spcAft>
              <a:buNone/>
            </a:pPr>
            <a:r>
              <a:rPr lang="en-US" sz="20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“The ultimate soul-forming institutions in a free society are frequently religious institutions. Traditional religion offers a direct challenge to the ethic of the age of fracture. Religious commitments command us to a mixture of responsibility, sympathy, lawfulness, and righteousness that align our wants with our duties. They help form us to be free.”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0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Levin, 204)</a:t>
            </a:r>
            <a:r>
              <a:rPr lang="en-US" sz="2000" b="1"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indent="0">
              <a:lnSpc>
                <a:spcPct val="160000"/>
              </a:lnSpc>
              <a:spcBef>
                <a:spcPts val="0"/>
              </a:spcBef>
              <a:spcAft>
                <a:spcPts val="0"/>
              </a:spcAft>
              <a:buNone/>
            </a:pP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50000"/>
              </a:lnSpc>
              <a:buNone/>
            </a:pPr>
            <a:r>
              <a:rPr lang="en-US" sz="2000" dirty="0">
                <a:effectLst/>
                <a:latin typeface="Book Antiqua" panose="02040602050305030304" pitchFamily="18" charset="0"/>
                <a:ea typeface="Calibri" panose="020F0502020204030204" pitchFamily="34" charset="0"/>
              </a:rPr>
              <a:t>“There is a yearning for a different way, especially among the young; a way that has integrity with the historic truths of the faith and the witness of the Spirit and that is adequate to the challenges of the present moment.” (James Davison Hunter, </a:t>
            </a:r>
            <a:r>
              <a:rPr lang="en-US" sz="2000" i="1" dirty="0">
                <a:effectLst/>
                <a:latin typeface="Book Antiqua" panose="02040602050305030304" pitchFamily="18" charset="0"/>
                <a:ea typeface="Calibri" panose="020F0502020204030204" pitchFamily="34" charset="0"/>
              </a:rPr>
              <a:t>To Change the World</a:t>
            </a:r>
            <a:r>
              <a:rPr lang="en-US" sz="2000" dirty="0">
                <a:effectLst/>
                <a:latin typeface="Book Antiqua" panose="02040602050305030304" pitchFamily="18" charset="0"/>
                <a:ea typeface="Calibri" panose="020F0502020204030204" pitchFamily="34" charset="0"/>
              </a:rPr>
              <a:t>, 276)</a:t>
            </a:r>
            <a:endParaRPr lang="en-US" sz="2000" dirty="0">
              <a:latin typeface="Book Antiqua" panose="02040602050305030304" pitchFamily="18" charset="0"/>
            </a:endParaRPr>
          </a:p>
        </p:txBody>
      </p:sp>
    </p:spTree>
    <p:extLst>
      <p:ext uri="{BB962C8B-B14F-4D97-AF65-F5344CB8AC3E}">
        <p14:creationId xmlns:p14="http://schemas.microsoft.com/office/powerpoint/2010/main" val="34164552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1282"/>
            <a:ext cx="9143980" cy="6856718"/>
          </a:xfrm>
          <a:prstGeom prst="rect">
            <a:avLst/>
          </a:prstGeom>
        </p:spPr>
      </p:pic>
    </p:spTree>
    <p:extLst>
      <p:ext uri="{BB962C8B-B14F-4D97-AF65-F5344CB8AC3E}">
        <p14:creationId xmlns:p14="http://schemas.microsoft.com/office/powerpoint/2010/main" val="97395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558A-A5C2-835F-0C3A-279341057990}"/>
              </a:ext>
            </a:extLst>
          </p:cNvPr>
          <p:cNvSpPr>
            <a:spLocks noGrp="1"/>
          </p:cNvSpPr>
          <p:nvPr>
            <p:ph type="title"/>
          </p:nvPr>
        </p:nvSpPr>
        <p:spPr/>
        <p:txBody>
          <a:bodyPr/>
          <a:lstStyle/>
          <a:p>
            <a:r>
              <a:rPr lang="en-US" b="1" dirty="0">
                <a:solidFill>
                  <a:srgbClr val="7030A0"/>
                </a:solidFill>
                <a:latin typeface="Book Antiqua" panose="02040602050305030304" pitchFamily="18" charset="0"/>
              </a:rPr>
              <a:t>Christocentricity = One Christ</a:t>
            </a:r>
          </a:p>
        </p:txBody>
      </p:sp>
      <p:sp>
        <p:nvSpPr>
          <p:cNvPr id="3" name="Content Placeholder 2">
            <a:extLst>
              <a:ext uri="{FF2B5EF4-FFF2-40B4-BE49-F238E27FC236}">
                <a16:creationId xmlns:a16="http://schemas.microsoft.com/office/drawing/2014/main" id="{5F8E9A81-850C-AB86-C055-D19CF6C44DAF}"/>
              </a:ext>
            </a:extLst>
          </p:cNvPr>
          <p:cNvSpPr>
            <a:spLocks noGrp="1"/>
          </p:cNvSpPr>
          <p:nvPr>
            <p:ph idx="1"/>
          </p:nvPr>
        </p:nvSpPr>
        <p:spPr>
          <a:xfrm>
            <a:off x="457200" y="1295400"/>
            <a:ext cx="8229600" cy="4830763"/>
          </a:xfrm>
        </p:spPr>
        <p:txBody>
          <a:bodyPr>
            <a:normAutofit lnSpcReduction="10000"/>
          </a:bodyPr>
          <a:lstStyle/>
          <a:p>
            <a:pPr marL="114300" marR="0" indent="0" algn="just">
              <a:lnSpc>
                <a:spcPct val="107000"/>
              </a:lnSpc>
              <a:spcBef>
                <a:spcPts val="0"/>
              </a:spcBef>
              <a:spcAft>
                <a:spcPts val="800"/>
              </a:spcAft>
              <a:buNone/>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“It is the right faith that we believe and confess that our Lord Jesus Christ, the Son of God, is at the same time both God and man… Although He is God and man, He is not two, but one Christ: one, however, not by the conversion of the divinity into flesh, but by the assumption of the humanity into God; one altogether, not by confusion of substance, but by unity of person. For as the rational soul and flesh is one man, so God and man is one Christ.”</a:t>
            </a:r>
            <a:r>
              <a:rPr lang="en-US" sz="2800" dirty="0">
                <a:latin typeface="Book Antiqua" panose="02040602050305030304" pitchFamily="18" charset="0"/>
                <a:ea typeface="Calibri" panose="020F0502020204030204" pitchFamily="34" charset="0"/>
                <a:cs typeface="Times New Roman" panose="02020603050405020304" pitchFamily="18" charset="0"/>
              </a:rPr>
              <a:t> (</a:t>
            </a:r>
            <a:r>
              <a:rPr lang="en-US" sz="2800" i="1" dirty="0">
                <a:effectLst/>
                <a:latin typeface="Book Antiqua" panose="02040602050305030304" pitchFamily="18" charset="0"/>
                <a:ea typeface="Calibri" panose="020F0502020204030204" pitchFamily="34" charset="0"/>
                <a:cs typeface="Times New Roman" panose="02020603050405020304" pitchFamily="18" charset="0"/>
              </a:rPr>
              <a:t>Athanasian Creed, </a:t>
            </a:r>
            <a:r>
              <a:rPr lang="en-US" sz="2800" dirty="0">
                <a:effectLst/>
                <a:latin typeface="Book Antiqua" panose="02040602050305030304" pitchFamily="18" charset="0"/>
                <a:ea typeface="Calibri" panose="020F0502020204030204" pitchFamily="34" charset="0"/>
                <a:cs typeface="Times New Roman" panose="02020603050405020304" pitchFamily="18" charset="0"/>
              </a:rPr>
              <a:t>28, 32-35)</a:t>
            </a:r>
          </a:p>
          <a:p>
            <a:endParaRPr lang="en-US" dirty="0"/>
          </a:p>
        </p:txBody>
      </p:sp>
    </p:spTree>
    <p:extLst>
      <p:ext uri="{BB962C8B-B14F-4D97-AF65-F5344CB8AC3E}">
        <p14:creationId xmlns:p14="http://schemas.microsoft.com/office/powerpoint/2010/main" val="182053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2804-E588-4984-92EB-8B4C5B25A54E}"/>
              </a:ext>
            </a:extLst>
          </p:cNvPr>
          <p:cNvSpPr>
            <a:spLocks noGrp="1"/>
          </p:cNvSpPr>
          <p:nvPr>
            <p:ph type="title"/>
          </p:nvPr>
        </p:nvSpPr>
        <p:spPr/>
        <p:txBody>
          <a:bodyPr>
            <a:normAutofit fontScale="90000"/>
          </a:bodyPr>
          <a:lstStyle/>
          <a:p>
            <a:r>
              <a:rPr lang="en-US" b="1" dirty="0">
                <a:solidFill>
                  <a:srgbClr val="7030A0"/>
                </a:solidFill>
                <a:latin typeface="Book Antiqua" panose="02040602050305030304" pitchFamily="18" charset="0"/>
              </a:rPr>
              <a:t>How do your hearers picture the one Christ?</a:t>
            </a:r>
          </a:p>
        </p:txBody>
      </p:sp>
      <p:sp>
        <p:nvSpPr>
          <p:cNvPr id="3" name="Content Placeholder 2">
            <a:extLst>
              <a:ext uri="{FF2B5EF4-FFF2-40B4-BE49-F238E27FC236}">
                <a16:creationId xmlns:a16="http://schemas.microsoft.com/office/drawing/2014/main" id="{C57BCC21-6043-42D8-5D43-4B37DEEF359F}"/>
              </a:ext>
            </a:extLst>
          </p:cNvPr>
          <p:cNvSpPr>
            <a:spLocks noGrp="1"/>
          </p:cNvSpPr>
          <p:nvPr>
            <p:ph idx="1"/>
          </p:nvPr>
        </p:nvSpPr>
        <p:spPr/>
        <p:txBody>
          <a:bodyPr>
            <a:normAutofit lnSpcReduction="10000"/>
          </a:bodyPr>
          <a:lstStyle/>
          <a:p>
            <a:pPr marL="0" indent="0">
              <a:buNone/>
            </a:pPr>
            <a:r>
              <a:rPr lang="en-US" sz="2800" dirty="0">
                <a:solidFill>
                  <a:srgbClr val="4D5156"/>
                </a:solidFill>
                <a:effectLst/>
                <a:latin typeface="Book Antiqua" panose="02040602050305030304" pitchFamily="18" charset="0"/>
                <a:ea typeface="Times New Roman" panose="02020603050405020304" pitchFamily="18" charset="0"/>
              </a:rPr>
              <a:t>“</a:t>
            </a:r>
            <a:r>
              <a:rPr lang="en-US" sz="2800" dirty="0">
                <a:solidFill>
                  <a:srgbClr val="5F6368"/>
                </a:solidFill>
                <a:effectLst/>
                <a:latin typeface="Book Antiqua" panose="02040602050305030304" pitchFamily="18" charset="0"/>
                <a:ea typeface="Times New Roman" panose="02020603050405020304" pitchFamily="18" charset="0"/>
              </a:rPr>
              <a:t>If</a:t>
            </a:r>
            <a:r>
              <a:rPr lang="en-US" sz="2800" dirty="0">
                <a:solidFill>
                  <a:srgbClr val="4D5156"/>
                </a:solidFill>
                <a:effectLst/>
                <a:latin typeface="Book Antiqua" panose="02040602050305030304" pitchFamily="18" charset="0"/>
                <a:ea typeface="Times New Roman" panose="02020603050405020304" pitchFamily="18" charset="0"/>
              </a:rPr>
              <a:t> an </a:t>
            </a:r>
            <a:r>
              <a:rPr lang="en-US" sz="2800" dirty="0">
                <a:solidFill>
                  <a:srgbClr val="5F6368"/>
                </a:solidFill>
                <a:effectLst/>
                <a:latin typeface="Book Antiqua" panose="02040602050305030304" pitchFamily="18" charset="0"/>
                <a:ea typeface="Times New Roman" panose="02020603050405020304" pitchFamily="18" charset="0"/>
              </a:rPr>
              <a:t>ox could paint</a:t>
            </a:r>
            <a:r>
              <a:rPr lang="en-US" sz="2800" dirty="0">
                <a:solidFill>
                  <a:srgbClr val="4D5156"/>
                </a:solidFill>
                <a:effectLst/>
                <a:latin typeface="Book Antiqua" panose="02040602050305030304" pitchFamily="18" charset="0"/>
                <a:ea typeface="Times New Roman" panose="02020603050405020304" pitchFamily="18" charset="0"/>
              </a:rPr>
              <a:t> a picture, his </a:t>
            </a:r>
            <a:r>
              <a:rPr lang="en-US" sz="2800" dirty="0">
                <a:solidFill>
                  <a:srgbClr val="5F6368"/>
                </a:solidFill>
                <a:effectLst/>
                <a:latin typeface="Book Antiqua" panose="02040602050305030304" pitchFamily="18" charset="0"/>
                <a:ea typeface="Times New Roman" panose="02020603050405020304" pitchFamily="18" charset="0"/>
              </a:rPr>
              <a:t>god would look like an ox.</a:t>
            </a:r>
            <a:r>
              <a:rPr lang="en-US" sz="2800" dirty="0">
                <a:solidFill>
                  <a:srgbClr val="4D5156"/>
                </a:solidFill>
                <a:effectLst/>
                <a:latin typeface="Book Antiqua" panose="02040602050305030304" pitchFamily="18" charset="0"/>
                <a:ea typeface="Times New Roman" panose="02020603050405020304" pitchFamily="18" charset="0"/>
              </a:rPr>
              <a:t>” (Xenophanes, a Greek philosopher of the late 6</a:t>
            </a:r>
            <a:r>
              <a:rPr lang="en-US" sz="2800" baseline="30000" dirty="0">
                <a:solidFill>
                  <a:srgbClr val="4D5156"/>
                </a:solidFill>
                <a:effectLst/>
                <a:latin typeface="Book Antiqua" panose="02040602050305030304" pitchFamily="18" charset="0"/>
                <a:ea typeface="Times New Roman" panose="02020603050405020304" pitchFamily="18" charset="0"/>
              </a:rPr>
              <a:t>th</a:t>
            </a:r>
            <a:r>
              <a:rPr lang="en-US" sz="2800" dirty="0">
                <a:solidFill>
                  <a:srgbClr val="4D5156"/>
                </a:solidFill>
                <a:effectLst/>
                <a:latin typeface="Book Antiqua" panose="02040602050305030304" pitchFamily="18" charset="0"/>
                <a:ea typeface="Times New Roman" panose="02020603050405020304" pitchFamily="18" charset="0"/>
              </a:rPr>
              <a:t> and early 5</a:t>
            </a:r>
            <a:r>
              <a:rPr lang="en-US" sz="2800" baseline="30000" dirty="0">
                <a:solidFill>
                  <a:srgbClr val="4D5156"/>
                </a:solidFill>
                <a:effectLst/>
                <a:latin typeface="Book Antiqua" panose="02040602050305030304" pitchFamily="18" charset="0"/>
                <a:ea typeface="Times New Roman" panose="02020603050405020304" pitchFamily="18" charset="0"/>
              </a:rPr>
              <a:t>th</a:t>
            </a:r>
            <a:r>
              <a:rPr lang="en-US" sz="2800" dirty="0">
                <a:solidFill>
                  <a:srgbClr val="4D5156"/>
                </a:solidFill>
                <a:effectLst/>
                <a:latin typeface="Book Antiqua" panose="02040602050305030304" pitchFamily="18" charset="0"/>
                <a:ea typeface="Times New Roman" panose="02020603050405020304" pitchFamily="18" charset="0"/>
              </a:rPr>
              <a:t> century B.C.)</a:t>
            </a:r>
          </a:p>
          <a:p>
            <a:pPr marL="0" indent="0">
              <a:buNone/>
            </a:pPr>
            <a:endParaRPr lang="en-US" sz="2800" dirty="0">
              <a:solidFill>
                <a:srgbClr val="4D5156"/>
              </a:solidFill>
              <a:effectLst/>
              <a:latin typeface="Book Antiqua" panose="02040602050305030304" pitchFamily="18" charset="0"/>
              <a:ea typeface="Times New Roman" panose="02020603050405020304" pitchFamily="18" charset="0"/>
            </a:endParaRPr>
          </a:p>
          <a:p>
            <a:pPr marL="0" indent="0">
              <a:buNone/>
            </a:pPr>
            <a:r>
              <a:rPr lang="en-US" sz="2800" dirty="0">
                <a:latin typeface="Book Antiqua" panose="02040602050305030304" pitchFamily="18" charset="0"/>
              </a:rPr>
              <a:t>“On the one hand, divine images are indeed shaped by human imagination, by the imagination of a society longing for the visualization of the invisible in word and image and by the imagination of the artist or the author reacting to the call of his social surrounding. But on the other hand…</a:t>
            </a:r>
          </a:p>
        </p:txBody>
      </p:sp>
    </p:spTree>
    <p:extLst>
      <p:ext uri="{BB962C8B-B14F-4D97-AF65-F5344CB8AC3E}">
        <p14:creationId xmlns:p14="http://schemas.microsoft.com/office/powerpoint/2010/main" val="249552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DF10-A529-CD91-8554-BF4082697085}"/>
              </a:ext>
            </a:extLst>
          </p:cNvPr>
          <p:cNvSpPr>
            <a:spLocks noGrp="1"/>
          </p:cNvSpPr>
          <p:nvPr>
            <p:ph type="title"/>
          </p:nvPr>
        </p:nvSpPr>
        <p:spPr>
          <a:xfrm>
            <a:off x="457200" y="274638"/>
            <a:ext cx="8229600" cy="1173162"/>
          </a:xfrm>
        </p:spPr>
        <p:txBody>
          <a:bodyPr>
            <a:normAutofit fontScale="90000"/>
          </a:bodyPr>
          <a:lstStyle/>
          <a:p>
            <a:r>
              <a:rPr lang="en-US" b="1" dirty="0">
                <a:solidFill>
                  <a:srgbClr val="7030A0"/>
                </a:solidFill>
                <a:latin typeface="Book Antiqua" panose="02040602050305030304" pitchFamily="18" charset="0"/>
              </a:rPr>
              <a:t>How do your hearers picture the one Christ?</a:t>
            </a:r>
            <a:endParaRPr lang="en-US" dirty="0"/>
          </a:p>
        </p:txBody>
      </p:sp>
      <p:sp>
        <p:nvSpPr>
          <p:cNvPr id="3" name="Content Placeholder 2">
            <a:extLst>
              <a:ext uri="{FF2B5EF4-FFF2-40B4-BE49-F238E27FC236}">
                <a16:creationId xmlns:a16="http://schemas.microsoft.com/office/drawing/2014/main" id="{84655CB3-700C-3A36-EAEF-86646F31B244}"/>
              </a:ext>
            </a:extLst>
          </p:cNvPr>
          <p:cNvSpPr>
            <a:spLocks noGrp="1"/>
          </p:cNvSpPr>
          <p:nvPr>
            <p:ph idx="1"/>
          </p:nvPr>
        </p:nvSpPr>
        <p:spPr>
          <a:xfrm>
            <a:off x="457200" y="1752600"/>
            <a:ext cx="8229600" cy="4373563"/>
          </a:xfrm>
        </p:spPr>
        <p:txBody>
          <a:bodyPr>
            <a:normAutofit/>
          </a:bodyPr>
          <a:lstStyle/>
          <a:p>
            <a:pPr marL="0" indent="0">
              <a:buNone/>
            </a:pPr>
            <a:r>
              <a:rPr lang="en-US" dirty="0">
                <a:latin typeface="Book Antiqua" panose="02040602050305030304" pitchFamily="18" charset="0"/>
              </a:rPr>
              <a:t>“But on the other hand, these divine images – conceived, invented, visually and verbally produced in various historical and ritual </a:t>
            </a:r>
            <a:r>
              <a:rPr lang="en-US" dirty="0" err="1">
                <a:latin typeface="Book Antiqua" panose="02040602050305030304" pitchFamily="18" charset="0"/>
              </a:rPr>
              <a:t>situatiions</a:t>
            </a:r>
            <a:r>
              <a:rPr lang="en-US" dirty="0">
                <a:latin typeface="Book Antiqua" panose="02040602050305030304" pitchFamily="18" charset="0"/>
              </a:rPr>
              <a:t> – in turn become </a:t>
            </a:r>
            <a:r>
              <a:rPr lang="en-US" b="1" dirty="0">
                <a:solidFill>
                  <a:srgbClr val="7030A0"/>
                </a:solidFill>
                <a:latin typeface="Book Antiqua" panose="02040602050305030304" pitchFamily="18" charset="0"/>
              </a:rPr>
              <a:t>models that would ‘</a:t>
            </a:r>
            <a:r>
              <a:rPr lang="en-US" b="1" dirty="0" err="1">
                <a:solidFill>
                  <a:srgbClr val="7030A0"/>
                </a:solidFill>
                <a:latin typeface="Book Antiqua" panose="02040602050305030304" pitchFamily="18" charset="0"/>
              </a:rPr>
              <a:t>mould</a:t>
            </a:r>
            <a:r>
              <a:rPr lang="en-US" b="1" dirty="0">
                <a:solidFill>
                  <a:srgbClr val="7030A0"/>
                </a:solidFill>
                <a:latin typeface="Book Antiqua" panose="02040602050305030304" pitchFamily="18" charset="0"/>
              </a:rPr>
              <a:t>’ human imagination</a:t>
            </a:r>
            <a:r>
              <a:rPr lang="en-US" dirty="0">
                <a:latin typeface="Book Antiqua" panose="02040602050305030304" pitchFamily="18" charset="0"/>
              </a:rPr>
              <a:t>.” (</a:t>
            </a:r>
            <a:r>
              <a:rPr lang="en-US" dirty="0" err="1">
                <a:latin typeface="Book Antiqua" panose="02040602050305030304" pitchFamily="18" charset="0"/>
              </a:rPr>
              <a:t>Joannis</a:t>
            </a:r>
            <a:r>
              <a:rPr lang="en-US" dirty="0">
                <a:latin typeface="Book Antiqua" panose="02040602050305030304" pitchFamily="18" charset="0"/>
              </a:rPr>
              <a:t> </a:t>
            </a:r>
            <a:r>
              <a:rPr lang="en-US" dirty="0" err="1">
                <a:latin typeface="Book Antiqua" panose="02040602050305030304" pitchFamily="18" charset="0"/>
              </a:rPr>
              <a:t>Mylonopoulos</a:t>
            </a:r>
            <a:r>
              <a:rPr lang="en-US" dirty="0">
                <a:latin typeface="Book Antiqua" panose="02040602050305030304" pitchFamily="18" charset="0"/>
              </a:rPr>
              <a:t> in </a:t>
            </a:r>
            <a:r>
              <a:rPr lang="en-US" i="1" dirty="0">
                <a:latin typeface="Book Antiqua" panose="02040602050305030304" pitchFamily="18" charset="0"/>
              </a:rPr>
              <a:t>Divine Images and Human Imaginations in Ancient Greece and Rome, 18)</a:t>
            </a:r>
            <a:endParaRPr lang="en-US" dirty="0">
              <a:latin typeface="Book Antiqua" panose="02040602050305030304" pitchFamily="18" charset="0"/>
            </a:endParaRPr>
          </a:p>
        </p:txBody>
      </p:sp>
    </p:spTree>
    <p:extLst>
      <p:ext uri="{BB962C8B-B14F-4D97-AF65-F5344CB8AC3E}">
        <p14:creationId xmlns:p14="http://schemas.microsoft.com/office/powerpoint/2010/main" val="3566235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F2EB-D551-3E24-55A6-6CB18F5ABC8C}"/>
              </a:ext>
            </a:extLst>
          </p:cNvPr>
          <p:cNvSpPr>
            <a:spLocks noGrp="1"/>
          </p:cNvSpPr>
          <p:nvPr>
            <p:ph type="title"/>
          </p:nvPr>
        </p:nvSpPr>
        <p:spPr/>
        <p:txBody>
          <a:bodyPr>
            <a:normAutofit fontScale="90000"/>
          </a:bodyPr>
          <a:lstStyle/>
          <a:p>
            <a:r>
              <a:rPr lang="en-US" b="1" dirty="0">
                <a:solidFill>
                  <a:srgbClr val="7030A0"/>
                </a:solidFill>
                <a:latin typeface="Book Antiqua" panose="02040602050305030304" pitchFamily="18" charset="0"/>
              </a:rPr>
              <a:t>How do your hearers picture the one Christ?</a:t>
            </a:r>
          </a:p>
        </p:txBody>
      </p:sp>
      <p:sp>
        <p:nvSpPr>
          <p:cNvPr id="3" name="Content Placeholder 2">
            <a:extLst>
              <a:ext uri="{FF2B5EF4-FFF2-40B4-BE49-F238E27FC236}">
                <a16:creationId xmlns:a16="http://schemas.microsoft.com/office/drawing/2014/main" id="{EEBDDA98-9491-AEE6-2C56-F4F13BE0A265}"/>
              </a:ext>
            </a:extLst>
          </p:cNvPr>
          <p:cNvSpPr>
            <a:spLocks noGrp="1"/>
          </p:cNvSpPr>
          <p:nvPr>
            <p:ph idx="1"/>
          </p:nvPr>
        </p:nvSpPr>
        <p:spPr/>
        <p:txBody>
          <a:bodyPr>
            <a:normAutofit/>
          </a:bodyPr>
          <a:lstStyle/>
          <a:p>
            <a:pPr marL="0" indent="0">
              <a:buNone/>
            </a:pPr>
            <a:r>
              <a:rPr lang="en-US" dirty="0">
                <a:latin typeface="Book Antiqua" panose="02040602050305030304" pitchFamily="18" charset="0"/>
              </a:rPr>
              <a:t>“You have not seen him, you love him. Though you do not now see him, you believe in him and rejoice with joy that is inexpressible and filled with glory, obtaining the outcome of your faith, the salvation of your souls.” (1 Peter 1:8-9)</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How would 1 Peter have us picture Christ?</a:t>
            </a:r>
          </a:p>
        </p:txBody>
      </p:sp>
    </p:spTree>
    <p:extLst>
      <p:ext uri="{BB962C8B-B14F-4D97-AF65-F5344CB8AC3E}">
        <p14:creationId xmlns:p14="http://schemas.microsoft.com/office/powerpoint/2010/main" val="17763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a:extLst>
              <a:ext uri="{FF2B5EF4-FFF2-40B4-BE49-F238E27FC236}">
                <a16:creationId xmlns:a16="http://schemas.microsoft.com/office/drawing/2014/main" id="{AD7C0B80-684E-4C6B-870E-1F4D170BF4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075" r="1" b="20811"/>
          <a:stretch/>
        </p:blipFill>
        <p:spPr>
          <a:xfrm>
            <a:off x="20" y="1282"/>
            <a:ext cx="9143980" cy="6856718"/>
          </a:xfrm>
          <a:prstGeom prst="rect">
            <a:avLst/>
          </a:prstGeom>
        </p:spPr>
      </p:pic>
      <p:sp>
        <p:nvSpPr>
          <p:cNvPr id="7" name="TextBox 6">
            <a:extLst>
              <a:ext uri="{FF2B5EF4-FFF2-40B4-BE49-F238E27FC236}">
                <a16:creationId xmlns:a16="http://schemas.microsoft.com/office/drawing/2014/main" id="{3778D502-4925-4207-9A40-C0B9D4BDC176}"/>
              </a:ext>
            </a:extLst>
          </p:cNvPr>
          <p:cNvSpPr txBox="1"/>
          <p:nvPr/>
        </p:nvSpPr>
        <p:spPr>
          <a:xfrm>
            <a:off x="6482394" y="2418408"/>
            <a:ext cx="2207110" cy="3540265"/>
          </a:xfrm>
          <a:prstGeom prst="rect">
            <a:avLst/>
          </a:prstGeom>
        </p:spPr>
        <p:txBody>
          <a:bodyPr vert="horz" lIns="91440" tIns="45720" rIns="91440" bIns="45720" rtlCol="0">
            <a:normAutofit/>
          </a:bodyPr>
          <a:lstStyle/>
          <a:p>
            <a:pPr>
              <a:lnSpc>
                <a:spcPct val="90000"/>
              </a:lnSpc>
              <a:spcAft>
                <a:spcPts val="600"/>
              </a:spcAft>
            </a:pPr>
            <a:endParaRPr lang="en-US" sz="1700" dirty="0"/>
          </a:p>
        </p:txBody>
      </p:sp>
    </p:spTree>
    <p:extLst>
      <p:ext uri="{BB962C8B-B14F-4D97-AF65-F5344CB8AC3E}">
        <p14:creationId xmlns:p14="http://schemas.microsoft.com/office/powerpoint/2010/main" val="194167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text, outdoor&#10;&#10;Description automatically generated">
            <a:extLst>
              <a:ext uri="{FF2B5EF4-FFF2-40B4-BE49-F238E27FC236}">
                <a16:creationId xmlns:a16="http://schemas.microsoft.com/office/drawing/2014/main" id="{8DFE6129-1B82-463F-BBA5-25590F5A36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600" r="-2" b="18598"/>
          <a:stretch/>
        </p:blipFill>
        <p:spPr>
          <a:xfrm>
            <a:off x="20" y="1282"/>
            <a:ext cx="9143980" cy="6856718"/>
          </a:xfrm>
          <a:prstGeom prst="rect">
            <a:avLst/>
          </a:prstGeom>
        </p:spPr>
      </p:pic>
      <p:sp>
        <p:nvSpPr>
          <p:cNvPr id="17" name="TextBox 16">
            <a:extLst>
              <a:ext uri="{FF2B5EF4-FFF2-40B4-BE49-F238E27FC236}">
                <a16:creationId xmlns:a16="http://schemas.microsoft.com/office/drawing/2014/main" id="{917C9AF8-769A-4F9D-955E-CC74BB643788}"/>
              </a:ext>
            </a:extLst>
          </p:cNvPr>
          <p:cNvSpPr txBox="1"/>
          <p:nvPr/>
        </p:nvSpPr>
        <p:spPr>
          <a:xfrm>
            <a:off x="7239000" y="6579868"/>
            <a:ext cx="2057400" cy="261610"/>
          </a:xfrm>
          <a:prstGeom prst="rect">
            <a:avLst/>
          </a:prstGeom>
          <a:noFill/>
        </p:spPr>
        <p:txBody>
          <a:bodyPr wrap="square" rtlCol="0">
            <a:spAutoFit/>
          </a:bodyPr>
          <a:lstStyle/>
          <a:p>
            <a:pPr>
              <a:spcAft>
                <a:spcPts val="600"/>
              </a:spcAft>
            </a:pPr>
            <a:r>
              <a:rPr lang="en-US" sz="1100" dirty="0">
                <a:solidFill>
                  <a:schemeClr val="bg1"/>
                </a:solidFill>
              </a:rPr>
              <a:t>© CPH. Used with permission</a:t>
            </a:r>
            <a:endParaRPr lang="en-US" sz="1100">
              <a:solidFill>
                <a:schemeClr val="bg1"/>
              </a:solidFill>
            </a:endParaRPr>
          </a:p>
        </p:txBody>
      </p:sp>
    </p:spTree>
    <p:extLst>
      <p:ext uri="{BB962C8B-B14F-4D97-AF65-F5344CB8AC3E}">
        <p14:creationId xmlns:p14="http://schemas.microsoft.com/office/powerpoint/2010/main" val="2988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picture containing indoor, painting, stone&#10;&#10;Description automatically generated">
            <a:extLst>
              <a:ext uri="{FF2B5EF4-FFF2-40B4-BE49-F238E27FC236}">
                <a16:creationId xmlns:a16="http://schemas.microsoft.com/office/drawing/2014/main" id="{84AB0387-6905-4F92-A520-24BB1AC860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864" r="-1" b="18834"/>
          <a:stretch/>
        </p:blipFill>
        <p:spPr>
          <a:xfrm flipH="1">
            <a:off x="20" y="1282"/>
            <a:ext cx="9143980" cy="6856718"/>
          </a:xfrm>
          <a:prstGeom prst="rect">
            <a:avLst/>
          </a:prstGeom>
        </p:spPr>
      </p:pic>
      <p:sp>
        <p:nvSpPr>
          <p:cNvPr id="20" name="TextBox 7">
            <a:extLst>
              <a:ext uri="{FF2B5EF4-FFF2-40B4-BE49-F238E27FC236}">
                <a16:creationId xmlns:a16="http://schemas.microsoft.com/office/drawing/2014/main" id="{F1D488AF-631B-4ED1-804F-CEF3A7577A85}"/>
              </a:ext>
            </a:extLst>
          </p:cNvPr>
          <p:cNvSpPr txBox="1"/>
          <p:nvPr/>
        </p:nvSpPr>
        <p:spPr>
          <a:xfrm>
            <a:off x="0" y="6586230"/>
            <a:ext cx="2057400" cy="261610"/>
          </a:xfrm>
          <a:prstGeom prst="rect">
            <a:avLst/>
          </a:prstGeom>
          <a:noFill/>
        </p:spPr>
        <p:txBody>
          <a:bodyPr wrap="square" rtlCol="0">
            <a:spAutoFit/>
          </a:bodyPr>
          <a:lstStyle/>
          <a:p>
            <a:pPr>
              <a:spcAft>
                <a:spcPts val="600"/>
              </a:spcAft>
            </a:pPr>
            <a:r>
              <a:rPr lang="en-US" sz="1100">
                <a:solidFill>
                  <a:schemeClr val="bg1"/>
                </a:solidFill>
              </a:rPr>
              <a:t>© CPH. Used with permission</a:t>
            </a:r>
          </a:p>
        </p:txBody>
      </p:sp>
    </p:spTree>
    <p:extLst>
      <p:ext uri="{BB962C8B-B14F-4D97-AF65-F5344CB8AC3E}">
        <p14:creationId xmlns:p14="http://schemas.microsoft.com/office/powerpoint/2010/main" val="321964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8C5193-9C49-DFC7-115C-E55937FF3C65}"/>
              </a:ext>
            </a:extLst>
          </p:cNvPr>
          <p:cNvSpPr>
            <a:spLocks noGrp="1"/>
          </p:cNvSpPr>
          <p:nvPr>
            <p:ph idx="1"/>
          </p:nvPr>
        </p:nvSpPr>
        <p:spPr>
          <a:xfrm>
            <a:off x="457200" y="838200"/>
            <a:ext cx="8229600" cy="5287963"/>
          </a:xfrm>
        </p:spPr>
        <p:txBody>
          <a:bodyPr/>
          <a:lstStyle/>
          <a:p>
            <a:pPr marL="0" indent="0">
              <a:buNone/>
            </a:pPr>
            <a:r>
              <a:rPr lang="en-US" dirty="0">
                <a:effectLst/>
                <a:latin typeface="Book Antiqua" panose="02040602050305030304" pitchFamily="18" charset="0"/>
                <a:ea typeface="Calibri" panose="020F0502020204030204" pitchFamily="34" charset="0"/>
              </a:rPr>
              <a:t>“All of theology has been embraced in Christology. Without Christ one cannot speak properly about God or about creation, not to mention redemption and eternal glory. Everything is comprehended in him, and everything refers to him.” (</a:t>
            </a:r>
            <a:r>
              <a:rPr lang="en-US" i="1" dirty="0">
                <a:effectLst/>
                <a:latin typeface="Book Antiqua" panose="02040602050305030304" pitchFamily="18" charset="0"/>
                <a:ea typeface="Calibri" panose="020F0502020204030204" pitchFamily="34" charset="0"/>
                <a:cs typeface="Times New Roman" panose="02020603050405020304" pitchFamily="18" charset="0"/>
              </a:rPr>
              <a:t>Confessing the Gospel: A Lutheran Approach to Systematic Theology, </a:t>
            </a:r>
            <a:r>
              <a:rPr lang="en-US" dirty="0">
                <a:effectLst/>
                <a:latin typeface="Book Antiqua" panose="02040602050305030304" pitchFamily="18" charset="0"/>
                <a:ea typeface="Calibri" panose="020F0502020204030204" pitchFamily="34" charset="0"/>
                <a:cs typeface="Times New Roman" panose="02020603050405020304" pitchFamily="18" charset="0"/>
              </a:rPr>
              <a:t>416)</a:t>
            </a:r>
          </a:p>
          <a:p>
            <a:endParaRPr lang="en-US" dirty="0"/>
          </a:p>
        </p:txBody>
      </p:sp>
    </p:spTree>
    <p:extLst>
      <p:ext uri="{BB962C8B-B14F-4D97-AF65-F5344CB8AC3E}">
        <p14:creationId xmlns:p14="http://schemas.microsoft.com/office/powerpoint/2010/main" val="88331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in front of a statue&#10;&#10;Description automatically generated with low confidence">
            <a:extLst>
              <a:ext uri="{FF2B5EF4-FFF2-40B4-BE49-F238E27FC236}">
                <a16:creationId xmlns:a16="http://schemas.microsoft.com/office/drawing/2014/main" id="{60C7C9E5-612B-4FE7-BF6D-A0689A031B27}"/>
              </a:ext>
            </a:extLst>
          </p:cNvPr>
          <p:cNvPicPr>
            <a:picLocks noChangeAspect="1"/>
          </p:cNvPicPr>
          <p:nvPr/>
        </p:nvPicPr>
        <p:blipFill rotWithShape="1">
          <a:blip r:embed="rId2">
            <a:extLst>
              <a:ext uri="{28A0092B-C50C-407E-A947-70E740481C1C}">
                <a14:useLocalDpi xmlns:a14="http://schemas.microsoft.com/office/drawing/2010/main" val="0"/>
              </a:ext>
            </a:extLst>
          </a:blip>
          <a:srcRect r="4760"/>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1" name="TextBox 10">
            <a:extLst>
              <a:ext uri="{FF2B5EF4-FFF2-40B4-BE49-F238E27FC236}">
                <a16:creationId xmlns:a16="http://schemas.microsoft.com/office/drawing/2014/main" id="{AA9B7C57-A4CC-45F7-837B-D6E2B167D39D}"/>
              </a:ext>
            </a:extLst>
          </p:cNvPr>
          <p:cNvSpPr txBox="1"/>
          <p:nvPr/>
        </p:nvSpPr>
        <p:spPr>
          <a:xfrm>
            <a:off x="5490348" y="2194102"/>
            <a:ext cx="3105010" cy="3908586"/>
          </a:xfrm>
          <a:prstGeom prst="rect">
            <a:avLst/>
          </a:prstGeom>
        </p:spPr>
        <p:txBody>
          <a:bodyPr vert="horz" lIns="91440" tIns="45720" rIns="91440" bIns="45720" rtlCol="0">
            <a:normAutofit fontScale="92500" lnSpcReduction="10000"/>
          </a:bodyPr>
          <a:lstStyle/>
          <a:p>
            <a:pPr marL="0" marR="0">
              <a:lnSpc>
                <a:spcPct val="107000"/>
              </a:lnSpc>
              <a:spcBef>
                <a:spcPts val="0"/>
              </a:spcBef>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a:t>
            </a:r>
            <a:r>
              <a:rPr lang="en-US" sz="2200" dirty="0">
                <a:effectLst/>
                <a:latin typeface="Book Antiqua" panose="02040602050305030304" pitchFamily="18" charset="0"/>
                <a:ea typeface="Calibri" panose="020F0502020204030204" pitchFamily="34" charset="0"/>
                <a:cs typeface="Times New Roman" panose="02020603050405020304" pitchFamily="18" charset="0"/>
              </a:rPr>
              <a:t>He</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ASCENDED into heaven and SITS at the right hand of God the Father almighty”(Apostles’ Creed)</a:t>
            </a:r>
          </a:p>
          <a:p>
            <a:pPr marL="0" marR="0" indent="0">
              <a:lnSpc>
                <a:spcPct val="107000"/>
              </a:lnSpc>
              <a:spcBef>
                <a:spcPts val="0"/>
              </a:spcBef>
              <a:spcAft>
                <a:spcPts val="800"/>
              </a:spcAft>
              <a:buNone/>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“All authority in heaven and on earth has been given to me” (Matthew 28:18) </a:t>
            </a:r>
          </a:p>
          <a:p>
            <a:pPr marL="0" marR="0">
              <a:lnSpc>
                <a:spcPct val="107000"/>
              </a:lnSpc>
              <a:spcBef>
                <a:spcPts val="0"/>
              </a:spcBef>
              <a:spcAft>
                <a:spcPts val="800"/>
              </a:spcAft>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Book Antiqua" panose="02040602050305030304" pitchFamily="18" charset="0"/>
                <a:ea typeface="Calibri" panose="020F0502020204030204" pitchFamily="34" charset="0"/>
                <a:cs typeface="Times New Roman" panose="02020603050405020304" pitchFamily="18" charset="0"/>
              </a:rPr>
              <a:t>“All things have been handed over to me by my Father” (Matthew 11:27)</a:t>
            </a:r>
          </a:p>
          <a:p>
            <a:pPr indent="-228600">
              <a:lnSpc>
                <a:spcPct val="90000"/>
              </a:lnSpc>
              <a:spcAft>
                <a:spcPts val="600"/>
              </a:spcAft>
              <a:buFont typeface="Arial" panose="020B0604020202020204" pitchFamily="34" charset="0"/>
              <a:buChar char="•"/>
            </a:pPr>
            <a:r>
              <a:rPr lang="en-US" sz="1700" dirty="0"/>
              <a:t>© CPH. Used with permission</a:t>
            </a:r>
          </a:p>
        </p:txBody>
      </p:sp>
    </p:spTree>
    <p:extLst>
      <p:ext uri="{BB962C8B-B14F-4D97-AF65-F5344CB8AC3E}">
        <p14:creationId xmlns:p14="http://schemas.microsoft.com/office/powerpoint/2010/main" val="404250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85D-914E-0453-63ED-C5F2DBA08727}"/>
              </a:ext>
            </a:extLst>
          </p:cNvPr>
          <p:cNvSpPr>
            <a:spLocks noGrp="1"/>
          </p:cNvSpPr>
          <p:nvPr>
            <p:ph type="title"/>
          </p:nvPr>
        </p:nvSpPr>
        <p:spPr/>
        <p:txBody>
          <a:bodyPr/>
          <a:lstStyle/>
          <a:p>
            <a:r>
              <a:rPr lang="en-US" b="1" dirty="0">
                <a:solidFill>
                  <a:srgbClr val="7030A0"/>
                </a:solidFill>
                <a:latin typeface="Book Antiqua" panose="02040602050305030304" pitchFamily="18" charset="0"/>
              </a:rPr>
              <a:t>Where is Christ NOW?</a:t>
            </a:r>
          </a:p>
        </p:txBody>
      </p:sp>
      <p:sp>
        <p:nvSpPr>
          <p:cNvPr id="3" name="Content Placeholder 2">
            <a:extLst>
              <a:ext uri="{FF2B5EF4-FFF2-40B4-BE49-F238E27FC236}">
                <a16:creationId xmlns:a16="http://schemas.microsoft.com/office/drawing/2014/main" id="{A638D4D3-DAC6-46B1-D35E-4597546F9B1E}"/>
              </a:ext>
            </a:extLst>
          </p:cNvPr>
          <p:cNvSpPr>
            <a:spLocks noGrp="1"/>
          </p:cNvSpPr>
          <p:nvPr>
            <p:ph idx="1"/>
          </p:nvPr>
        </p:nvSpPr>
        <p:spPr>
          <a:xfrm>
            <a:off x="457200" y="1600200"/>
            <a:ext cx="8229600" cy="4525963"/>
          </a:xfrm>
        </p:spPr>
        <p:txBody>
          <a:bodyPr>
            <a:normAutofit fontScale="92500" lnSpcReduction="20000"/>
          </a:bodyPr>
          <a:lstStyle/>
          <a:p>
            <a:pPr marL="114300" marR="0" indent="0" algn="just">
              <a:lnSpc>
                <a:spcPct val="107000"/>
              </a:lnSpc>
              <a:spcBef>
                <a:spcPts val="0"/>
              </a:spcBef>
              <a:spcAft>
                <a:spcPts val="800"/>
              </a:spcAft>
              <a:buNone/>
            </a:pPr>
            <a:r>
              <a:rPr lang="en-US" dirty="0">
                <a:effectLst/>
                <a:latin typeface="Book Antiqua" panose="02040602050305030304" pitchFamily="18" charset="0"/>
                <a:ea typeface="Calibri" panose="020F0502020204030204" pitchFamily="34" charset="0"/>
                <a:cs typeface="Times New Roman" panose="02020603050405020304" pitchFamily="18" charset="0"/>
              </a:rPr>
              <a:t>Christ ‘descend</a:t>
            </a:r>
            <a:r>
              <a:rPr lang="en-US" u="sng" dirty="0">
                <a:effectLst/>
                <a:latin typeface="Book Antiqua" panose="02040602050305030304" pitchFamily="18" charset="0"/>
                <a:ea typeface="Calibri" panose="020F0502020204030204" pitchFamily="34" charset="0"/>
                <a:cs typeface="Times New Roman" panose="02020603050405020304" pitchFamily="18" charset="0"/>
              </a:rPr>
              <a:t>ed</a:t>
            </a:r>
            <a:r>
              <a:rPr lang="en-US" dirty="0">
                <a:effectLst/>
                <a:latin typeface="Book Antiqua" panose="02040602050305030304" pitchFamily="18" charset="0"/>
                <a:ea typeface="Calibri" panose="020F0502020204030204" pitchFamily="34" charset="0"/>
                <a:cs typeface="Times New Roman" panose="02020603050405020304" pitchFamily="18" charset="0"/>
              </a:rPr>
              <a:t> into hell, truly </a:t>
            </a:r>
            <a:r>
              <a:rPr lang="en-US" u="sng" dirty="0">
                <a:effectLst/>
                <a:latin typeface="Book Antiqua" panose="02040602050305030304" pitchFamily="18" charset="0"/>
                <a:ea typeface="Calibri" panose="020F0502020204030204" pitchFamily="34" charset="0"/>
                <a:cs typeface="Times New Roman" panose="02020603050405020304" pitchFamily="18" charset="0"/>
              </a:rPr>
              <a:t>rose</a:t>
            </a:r>
            <a:r>
              <a:rPr lang="en-US" dirty="0">
                <a:effectLst/>
                <a:latin typeface="Book Antiqua" panose="02040602050305030304" pitchFamily="18" charset="0"/>
                <a:ea typeface="Calibri" panose="020F0502020204030204" pitchFamily="34" charset="0"/>
                <a:cs typeface="Times New Roman" panose="02020603050405020304" pitchFamily="18" charset="0"/>
              </a:rPr>
              <a:t> from the dead on the third day, ascend</a:t>
            </a:r>
            <a:r>
              <a:rPr lang="en-US" u="sng" dirty="0">
                <a:effectLst/>
                <a:latin typeface="Book Antiqua" panose="02040602050305030304" pitchFamily="18" charset="0"/>
                <a:ea typeface="Calibri" panose="020F0502020204030204" pitchFamily="34" charset="0"/>
                <a:cs typeface="Times New Roman" panose="02020603050405020304" pitchFamily="18" charset="0"/>
              </a:rPr>
              <a:t>ed</a:t>
            </a:r>
            <a:r>
              <a:rPr lang="en-US" dirty="0">
                <a:effectLst/>
                <a:latin typeface="Book Antiqua" panose="02040602050305030304" pitchFamily="18" charset="0"/>
                <a:ea typeface="Calibri" panose="020F0502020204030204" pitchFamily="34" charset="0"/>
                <a:cs typeface="Times New Roman" panose="02020603050405020304" pitchFamily="18" charset="0"/>
              </a:rPr>
              <a:t> into heaven, </a:t>
            </a:r>
            <a:r>
              <a:rPr lang="en-US" b="1" dirty="0">
                <a:solidFill>
                  <a:srgbClr val="7030A0"/>
                </a:solidFill>
                <a:effectLst/>
                <a:latin typeface="Book Antiqua" panose="02040602050305030304" pitchFamily="18" charset="0"/>
                <a:ea typeface="Calibri" panose="020F0502020204030204" pitchFamily="34" charset="0"/>
                <a:cs typeface="Times New Roman" panose="02020603050405020304" pitchFamily="18" charset="0"/>
              </a:rPr>
              <a:t>is sitting at the right hand of God</a:t>
            </a:r>
            <a:r>
              <a:rPr lang="en-US" dirty="0">
                <a:effectLst/>
                <a:latin typeface="Book Antiqua" panose="02040602050305030304" pitchFamily="18" charset="0"/>
                <a:ea typeface="Calibri" panose="020F0502020204030204" pitchFamily="34" charset="0"/>
                <a:cs typeface="Times New Roman" panose="02020603050405020304" pitchFamily="18" charset="0"/>
              </a:rPr>
              <a:t>’ in order to rule and reign forever over all creatures, so that through the Holy Spirit he may make holy, purify, strengthen, and comfort all who believe in him, also distribute to them life and various gifts and benefits, and shield and protect them against the devil and sin” (</a:t>
            </a:r>
            <a:r>
              <a:rPr lang="en-US" i="1" dirty="0">
                <a:effectLst/>
                <a:latin typeface="Book Antiqua" panose="02040602050305030304" pitchFamily="18" charset="0"/>
                <a:ea typeface="Calibri" panose="020F0502020204030204" pitchFamily="34" charset="0"/>
                <a:cs typeface="Times New Roman" panose="02020603050405020304" pitchFamily="18" charset="0"/>
              </a:rPr>
              <a:t>AC</a:t>
            </a:r>
            <a:r>
              <a:rPr lang="en-US" dirty="0">
                <a:effectLst/>
                <a:latin typeface="Book Antiqua" panose="02040602050305030304" pitchFamily="18" charset="0"/>
                <a:ea typeface="Calibri" panose="020F0502020204030204" pitchFamily="34" charset="0"/>
                <a:cs typeface="Times New Roman" panose="02020603050405020304" pitchFamily="18" charset="0"/>
              </a:rPr>
              <a:t> III, 4-5, G).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8821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B560-307E-DBC6-CA58-8E03EDD1EA82}"/>
              </a:ext>
            </a:extLst>
          </p:cNvPr>
          <p:cNvSpPr>
            <a:spLocks noGrp="1"/>
          </p:cNvSpPr>
          <p:nvPr>
            <p:ph type="title"/>
          </p:nvPr>
        </p:nvSpPr>
        <p:spPr/>
        <p:txBody>
          <a:bodyPr/>
          <a:lstStyle/>
          <a:p>
            <a:r>
              <a:rPr lang="en-US" b="1" dirty="0">
                <a:solidFill>
                  <a:srgbClr val="7030A0"/>
                </a:solidFill>
                <a:latin typeface="Book Antiqua" panose="02040602050305030304" pitchFamily="18" charset="0"/>
              </a:rPr>
              <a:t>State of Humiliation is Past</a:t>
            </a:r>
          </a:p>
        </p:txBody>
      </p:sp>
      <p:sp>
        <p:nvSpPr>
          <p:cNvPr id="3" name="Content Placeholder 2">
            <a:extLst>
              <a:ext uri="{FF2B5EF4-FFF2-40B4-BE49-F238E27FC236}">
                <a16:creationId xmlns:a16="http://schemas.microsoft.com/office/drawing/2014/main" id="{6752E9E3-19C0-0105-A196-94F68EC06E90}"/>
              </a:ext>
            </a:extLst>
          </p:cNvPr>
          <p:cNvSpPr>
            <a:spLocks noGrp="1"/>
          </p:cNvSpPr>
          <p:nvPr>
            <p:ph idx="1"/>
          </p:nvPr>
        </p:nvSpPr>
        <p:spPr/>
        <p:txBody>
          <a:bodyPr/>
          <a:lstStyle/>
          <a:p>
            <a:pPr marL="0" marR="0" indent="0">
              <a:lnSpc>
                <a:spcPct val="107000"/>
              </a:lnSpc>
              <a:spcBef>
                <a:spcPts val="0"/>
              </a:spcBef>
              <a:spcAft>
                <a:spcPts val="800"/>
              </a:spcAft>
              <a:buNone/>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“As man, Christ did not always or fully use or manifest the divine powers and majesty that were communicated to His human nature. This began with the lowly manner of His incarnation, continued in the manner of His birth and life, and was completed with His death and burial. We call this His state of humiliation.” (</a:t>
            </a:r>
            <a:r>
              <a:rPr lang="en-US" sz="2800" i="1" dirty="0">
                <a:effectLst/>
                <a:latin typeface="Book Antiqua" panose="02040602050305030304" pitchFamily="18" charset="0"/>
                <a:ea typeface="Calibri" panose="020F0502020204030204" pitchFamily="34" charset="0"/>
                <a:cs typeface="Times New Roman" panose="02020603050405020304" pitchFamily="18" charset="0"/>
              </a:rPr>
              <a:t>Luther’s Small Catechism with Explanation, </a:t>
            </a:r>
            <a:r>
              <a:rPr lang="en-US" sz="2800" dirty="0">
                <a:effectLst/>
                <a:latin typeface="Book Antiqua" panose="02040602050305030304" pitchFamily="18" charset="0"/>
                <a:ea typeface="Calibri" panose="020F0502020204030204" pitchFamily="34" charset="0"/>
                <a:cs typeface="Times New Roman" panose="02020603050405020304" pitchFamily="18" charset="0"/>
              </a:rPr>
              <a:t>183)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595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D702-8074-0803-0F6F-54D2DE8481B0}"/>
              </a:ext>
            </a:extLst>
          </p:cNvPr>
          <p:cNvSpPr>
            <a:spLocks noGrp="1"/>
          </p:cNvSpPr>
          <p:nvPr>
            <p:ph type="title"/>
          </p:nvPr>
        </p:nvSpPr>
        <p:spPr/>
        <p:txBody>
          <a:bodyPr/>
          <a:lstStyle/>
          <a:p>
            <a:r>
              <a:rPr lang="en-US" b="1" dirty="0">
                <a:solidFill>
                  <a:srgbClr val="7030A0"/>
                </a:solidFill>
                <a:latin typeface="Book Antiqua" panose="02040602050305030304" pitchFamily="18" charset="0"/>
              </a:rPr>
              <a:t>NOW: State of Exaltation</a:t>
            </a:r>
          </a:p>
        </p:txBody>
      </p:sp>
      <p:sp>
        <p:nvSpPr>
          <p:cNvPr id="3" name="Content Placeholder 2">
            <a:extLst>
              <a:ext uri="{FF2B5EF4-FFF2-40B4-BE49-F238E27FC236}">
                <a16:creationId xmlns:a16="http://schemas.microsoft.com/office/drawing/2014/main" id="{2467AB9E-B727-1AB8-D2F4-DCFD5CE76FCA}"/>
              </a:ext>
            </a:extLst>
          </p:cNvPr>
          <p:cNvSpPr>
            <a:spLocks noGrp="1"/>
          </p:cNvSpPr>
          <p:nvPr>
            <p:ph idx="1"/>
          </p:nvPr>
        </p:nvSpPr>
        <p:spPr/>
        <p:txBody>
          <a:bodyPr/>
          <a:lstStyle/>
          <a:p>
            <a:pPr marL="0" indent="0">
              <a:buNone/>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“Jesus, who remains true man, manifests the divine attributes communicated to Him in His incarnation. His power and majesty are manifest fully and constantly in His victorious descent into hell, His resurrection from the dead, </a:t>
            </a:r>
            <a:r>
              <a:rPr lang="en-US" sz="2800" b="1" i="1" dirty="0">
                <a:effectLst/>
                <a:latin typeface="Book Antiqua" panose="02040602050305030304" pitchFamily="18" charset="0"/>
                <a:ea typeface="Calibri" panose="020F0502020204030204" pitchFamily="34" charset="0"/>
                <a:cs typeface="Times New Roman" panose="02020603050405020304" pitchFamily="18" charset="0"/>
              </a:rPr>
              <a:t>His ascension into heaven, His present reign at the right hand of God, and His future return for judgment. </a:t>
            </a:r>
            <a:r>
              <a:rPr lang="en-US" sz="2800" dirty="0">
                <a:effectLst/>
                <a:latin typeface="Book Antiqua" panose="02040602050305030304" pitchFamily="18" charset="0"/>
                <a:ea typeface="Calibri" panose="020F0502020204030204" pitchFamily="34" charset="0"/>
                <a:cs typeface="Times New Roman" panose="02020603050405020304" pitchFamily="18" charset="0"/>
              </a:rPr>
              <a:t>We call this His state of exaltation.” (</a:t>
            </a:r>
            <a:r>
              <a:rPr lang="en-US" sz="2800" i="1" dirty="0">
                <a:effectLst/>
                <a:latin typeface="Book Antiqua" panose="02040602050305030304" pitchFamily="18" charset="0"/>
                <a:ea typeface="Calibri" panose="020F0502020204030204" pitchFamily="34" charset="0"/>
                <a:cs typeface="Times New Roman" panose="02020603050405020304" pitchFamily="18" charset="0"/>
              </a:rPr>
              <a:t>Luther’s Small Catechism with Explanation, </a:t>
            </a:r>
            <a:r>
              <a:rPr lang="en-US" sz="2800" dirty="0">
                <a:effectLst/>
                <a:latin typeface="Book Antiqua" panose="02040602050305030304" pitchFamily="18" charset="0"/>
                <a:ea typeface="Calibri" panose="020F0502020204030204" pitchFamily="34" charset="0"/>
                <a:cs typeface="Times New Roman" panose="02020603050405020304" pitchFamily="18" charset="0"/>
              </a:rPr>
              <a:t>183) </a:t>
            </a:r>
          </a:p>
          <a:p>
            <a:endParaRPr lang="en-US" dirty="0"/>
          </a:p>
        </p:txBody>
      </p:sp>
    </p:spTree>
    <p:extLst>
      <p:ext uri="{BB962C8B-B14F-4D97-AF65-F5344CB8AC3E}">
        <p14:creationId xmlns:p14="http://schemas.microsoft.com/office/powerpoint/2010/main" val="262691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C90A-C5A4-F22E-E0B4-E4B857E2C2B8}"/>
              </a:ext>
            </a:extLst>
          </p:cNvPr>
          <p:cNvSpPr>
            <a:spLocks noGrp="1"/>
          </p:cNvSpPr>
          <p:nvPr>
            <p:ph type="title"/>
          </p:nvPr>
        </p:nvSpPr>
        <p:spPr>
          <a:xfrm>
            <a:off x="457200" y="274638"/>
            <a:ext cx="8229600" cy="5440362"/>
          </a:xfrm>
        </p:spPr>
        <p:txBody>
          <a:bodyPr>
            <a:normAutofit/>
          </a:bodyPr>
          <a:lstStyle/>
          <a:p>
            <a:r>
              <a:rPr lang="en-US" sz="3200" b="1" dirty="0">
                <a:solidFill>
                  <a:srgbClr val="7030A0"/>
                </a:solidFill>
                <a:latin typeface="Book Antiqua" panose="02040602050305030304" pitchFamily="18" charset="0"/>
              </a:rPr>
              <a:t>Again, when your hearers leave church, what image do they have of Christ?</a:t>
            </a:r>
            <a:br>
              <a:rPr lang="en-US" sz="3200" b="1" dirty="0">
                <a:solidFill>
                  <a:srgbClr val="7030A0"/>
                </a:solidFill>
                <a:latin typeface="Book Antiqua" panose="02040602050305030304" pitchFamily="18" charset="0"/>
              </a:rPr>
            </a:br>
            <a:br>
              <a:rPr lang="en-US" sz="3200" b="1" dirty="0">
                <a:solidFill>
                  <a:srgbClr val="7030A0"/>
                </a:solidFill>
                <a:latin typeface="Book Antiqua" panose="02040602050305030304" pitchFamily="18" charset="0"/>
              </a:rPr>
            </a:br>
            <a:r>
              <a:rPr lang="en-US" sz="3200" b="1" dirty="0">
                <a:solidFill>
                  <a:srgbClr val="7030A0"/>
                </a:solidFill>
                <a:latin typeface="Book Antiqua" panose="02040602050305030304" pitchFamily="18" charset="0"/>
              </a:rPr>
              <a:t>Do hearers know where they are located on the timeline of salvation?</a:t>
            </a:r>
            <a:br>
              <a:rPr lang="en-US" sz="3200" b="1" dirty="0">
                <a:solidFill>
                  <a:srgbClr val="7030A0"/>
                </a:solidFill>
                <a:latin typeface="Book Antiqua" panose="02040602050305030304" pitchFamily="18" charset="0"/>
              </a:rPr>
            </a:br>
            <a:br>
              <a:rPr lang="en-US" sz="3200" b="1" dirty="0">
                <a:solidFill>
                  <a:srgbClr val="7030A0"/>
                </a:solidFill>
                <a:latin typeface="Book Antiqua" panose="02040602050305030304" pitchFamily="18" charset="0"/>
              </a:rPr>
            </a:br>
            <a:r>
              <a:rPr lang="en-US" sz="3200" b="1" dirty="0">
                <a:solidFill>
                  <a:srgbClr val="7030A0"/>
                </a:solidFill>
                <a:latin typeface="Book Antiqua" panose="02040602050305030304" pitchFamily="18" charset="0"/>
              </a:rPr>
              <a:t>Do they have an image of Him as He is NOW?</a:t>
            </a:r>
          </a:p>
        </p:txBody>
      </p:sp>
      <p:sp>
        <p:nvSpPr>
          <p:cNvPr id="3" name="Content Placeholder 2">
            <a:extLst>
              <a:ext uri="{FF2B5EF4-FFF2-40B4-BE49-F238E27FC236}">
                <a16:creationId xmlns:a16="http://schemas.microsoft.com/office/drawing/2014/main" id="{74F590EE-C695-885B-8D71-7944FC74161F}"/>
              </a:ext>
            </a:extLst>
          </p:cNvPr>
          <p:cNvSpPr>
            <a:spLocks noGrp="1"/>
          </p:cNvSpPr>
          <p:nvPr>
            <p:ph idx="1"/>
          </p:nvPr>
        </p:nvSpPr>
        <p:spPr>
          <a:xfrm>
            <a:off x="457200" y="685800"/>
            <a:ext cx="8229600" cy="5440363"/>
          </a:xfrm>
        </p:spPr>
        <p:txBody>
          <a:bodyPr/>
          <a:lstStyle/>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0228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1621-6106-5B25-7FDF-A3A60895E984}"/>
              </a:ext>
            </a:extLst>
          </p:cNvPr>
          <p:cNvSpPr>
            <a:spLocks noGrp="1"/>
          </p:cNvSpPr>
          <p:nvPr>
            <p:ph type="title"/>
          </p:nvPr>
        </p:nvSpPr>
        <p:spPr>
          <a:xfrm>
            <a:off x="3724072" y="629266"/>
            <a:ext cx="4939868" cy="1676603"/>
          </a:xfrm>
        </p:spPr>
        <p:txBody>
          <a:bodyPr>
            <a:normAutofit/>
          </a:bodyPr>
          <a:lstStyle/>
          <a:p>
            <a:endParaRPr lang="en-US" sz="4700"/>
          </a:p>
        </p:txBody>
      </p:sp>
      <p:sp>
        <p:nvSpPr>
          <p:cNvPr id="1030" name="Content Placeholder 1029">
            <a:extLst>
              <a:ext uri="{FF2B5EF4-FFF2-40B4-BE49-F238E27FC236}">
                <a16:creationId xmlns:a16="http://schemas.microsoft.com/office/drawing/2014/main" id="{C251738E-3F27-3F1B-4470-D80CD19C63AD}"/>
              </a:ext>
            </a:extLst>
          </p:cNvPr>
          <p:cNvSpPr>
            <a:spLocks noGrp="1"/>
          </p:cNvSpPr>
          <p:nvPr>
            <p:ph idx="1"/>
          </p:nvPr>
        </p:nvSpPr>
        <p:spPr>
          <a:xfrm>
            <a:off x="3724073" y="629266"/>
            <a:ext cx="4939867" cy="5594553"/>
          </a:xfrm>
        </p:spPr>
        <p:txBody>
          <a:bodyPr>
            <a:normAutofit fontScale="92500" lnSpcReduction="10000"/>
          </a:bodyPr>
          <a:lstStyle/>
          <a:p>
            <a:pPr marL="0" indent="0">
              <a:buNone/>
            </a:pPr>
            <a:r>
              <a:rPr lang="en-US" sz="2400" dirty="0">
                <a:latin typeface="Book Antiqua" panose="02040602050305030304" pitchFamily="18" charset="0"/>
              </a:rPr>
              <a:t>“He is the image of the invisible God, the firstborn of all creation. For by him all things were created, in heaven and on earth, visible and invisible, whether thrones or dominions or rulers or authorities—all things were created through him and for him. And he is before all things, and in him all things hold together. And he is the head of the body, the church. He is the beginning, the firstborn from the dead, that in everything he might be preeminent. For in him all the fullness of God was pleased to dwell, and through him to reconcile to himself all things, whether on earth or in heaven, making peace by the blood of his cross.” (Colossians 1:15-20)</a:t>
            </a:r>
          </a:p>
          <a:p>
            <a:endParaRPr lang="en-US" sz="2100" dirty="0"/>
          </a:p>
        </p:txBody>
      </p:sp>
      <p:pic>
        <p:nvPicPr>
          <p:cNvPr id="1026" name="Picture 2" descr="For the Life of the World">
            <a:extLst>
              <a:ext uri="{FF2B5EF4-FFF2-40B4-BE49-F238E27FC236}">
                <a16:creationId xmlns:a16="http://schemas.microsoft.com/office/drawing/2014/main" id="{D213DC1A-AC19-FAE5-FBFF-E52527132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729"/>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7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B04D-8218-0F72-5C06-AF7BA5B4F3AA}"/>
              </a:ext>
            </a:extLst>
          </p:cNvPr>
          <p:cNvSpPr>
            <a:spLocks noGrp="1"/>
          </p:cNvSpPr>
          <p:nvPr>
            <p:ph type="title"/>
          </p:nvPr>
        </p:nvSpPr>
        <p:spPr>
          <a:xfrm>
            <a:off x="628650" y="365125"/>
            <a:ext cx="4879181" cy="1325563"/>
          </a:xfrm>
        </p:spPr>
        <p:txBody>
          <a:bodyPr>
            <a:normAutofit/>
          </a:bodyPr>
          <a:lstStyle/>
          <a:p>
            <a:endParaRPr lang="en-US"/>
          </a:p>
        </p:txBody>
      </p:sp>
      <p:sp>
        <p:nvSpPr>
          <p:cNvPr id="8" name="Content Placeholder 7">
            <a:extLst>
              <a:ext uri="{FF2B5EF4-FFF2-40B4-BE49-F238E27FC236}">
                <a16:creationId xmlns:a16="http://schemas.microsoft.com/office/drawing/2014/main" id="{D3CFC43E-EA0B-D4FE-C063-7F0CC5E006E6}"/>
              </a:ext>
            </a:extLst>
          </p:cNvPr>
          <p:cNvSpPr>
            <a:spLocks noGrp="1"/>
          </p:cNvSpPr>
          <p:nvPr>
            <p:ph idx="1"/>
          </p:nvPr>
        </p:nvSpPr>
        <p:spPr>
          <a:xfrm>
            <a:off x="628650" y="1825625"/>
            <a:ext cx="4879181" cy="4351338"/>
          </a:xfrm>
        </p:spPr>
        <p:txBody>
          <a:bodyPr>
            <a:normAutofit fontScale="70000" lnSpcReduction="20000"/>
          </a:bodyPr>
          <a:lstStyle/>
          <a:p>
            <a:pPr marL="0" indent="0">
              <a:buNone/>
            </a:pPr>
            <a:r>
              <a:rPr lang="en-US" sz="3200" dirty="0">
                <a:latin typeface="Book Antiqua" panose="02040602050305030304" pitchFamily="18" charset="0"/>
              </a:rPr>
              <a:t>“In these last days he has spoken to us by his Son, whom he appointed the heir of all things, through whom also he created the world. He is the radiance of the glory of God and the exact imprint of his nature, and he upholds the universe by the word of his power. After making purification for sins, he sat down at the right hand of the Majesty on high, having become as much superior to the angels as the name he has inherited is more excellent than theirs.” (Hebrews 1:2-4)</a:t>
            </a:r>
          </a:p>
          <a:p>
            <a:endParaRPr lang="en-US" dirty="0"/>
          </a:p>
        </p:txBody>
      </p:sp>
      <p:pic>
        <p:nvPicPr>
          <p:cNvPr id="4" name="Picture 2" descr="For the Life of the World">
            <a:extLst>
              <a:ext uri="{FF2B5EF4-FFF2-40B4-BE49-F238E27FC236}">
                <a16:creationId xmlns:a16="http://schemas.microsoft.com/office/drawing/2014/main" id="{D7B40979-55C8-55D1-3EEB-817ECA2ACE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7" r="10750" b="-1"/>
          <a:stretch/>
        </p:blipFill>
        <p:spPr bwMode="auto">
          <a:xfrm>
            <a:off x="5507830" y="152400"/>
            <a:ext cx="2961799"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413D172-8B6A-47F5-9813-DE455773F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943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1621-6106-5B25-7FDF-A3A60895E984}"/>
              </a:ext>
            </a:extLst>
          </p:cNvPr>
          <p:cNvSpPr>
            <a:spLocks noGrp="1"/>
          </p:cNvSpPr>
          <p:nvPr>
            <p:ph type="title"/>
          </p:nvPr>
        </p:nvSpPr>
        <p:spPr>
          <a:xfrm>
            <a:off x="3724072" y="629266"/>
            <a:ext cx="4939868" cy="1676603"/>
          </a:xfrm>
        </p:spPr>
        <p:txBody>
          <a:bodyPr>
            <a:normAutofit/>
          </a:bodyPr>
          <a:lstStyle/>
          <a:p>
            <a:endParaRPr lang="en-US" sz="4700"/>
          </a:p>
        </p:txBody>
      </p:sp>
      <p:sp>
        <p:nvSpPr>
          <p:cNvPr id="1030" name="Content Placeholder 1029">
            <a:extLst>
              <a:ext uri="{FF2B5EF4-FFF2-40B4-BE49-F238E27FC236}">
                <a16:creationId xmlns:a16="http://schemas.microsoft.com/office/drawing/2014/main" id="{C251738E-3F27-3F1B-4470-D80CD19C63AD}"/>
              </a:ext>
            </a:extLst>
          </p:cNvPr>
          <p:cNvSpPr>
            <a:spLocks noGrp="1"/>
          </p:cNvSpPr>
          <p:nvPr>
            <p:ph idx="1"/>
          </p:nvPr>
        </p:nvSpPr>
        <p:spPr>
          <a:xfrm>
            <a:off x="3689617" y="533400"/>
            <a:ext cx="4939867" cy="5791200"/>
          </a:xfrm>
        </p:spPr>
        <p:txBody>
          <a:bodyPr>
            <a:normAutofit lnSpcReduction="10000"/>
          </a:bodyPr>
          <a:lstStyle/>
          <a:p>
            <a:pPr marL="0" indent="0">
              <a:buNone/>
            </a:pPr>
            <a:r>
              <a:rPr lang="en-US" sz="2400" dirty="0">
                <a:latin typeface="Book Antiqua" panose="02040602050305030304" pitchFamily="18" charset="0"/>
              </a:rPr>
              <a:t>“The immeasurable greatness of his power toward us who believe, according to thew working of his great might that he worked in Christ when he raised him from the dead and seated him at his right hand in the heavenly places, far above all rule and authority and power and dominion, and above every name that is named, not only in this age but also in the one to come. And he put all things under his feet and gave him as head over all things to the church, which is his body, the fullness of him who fills all in all.” (Ephesians 1:19-23).</a:t>
            </a:r>
          </a:p>
          <a:p>
            <a:pPr marL="0" indent="0">
              <a:buNone/>
            </a:pPr>
            <a:endParaRPr lang="en-US" sz="2400" dirty="0">
              <a:latin typeface="Book Antiqua" panose="02040602050305030304" pitchFamily="18" charset="0"/>
            </a:endParaRPr>
          </a:p>
          <a:p>
            <a:endParaRPr lang="en-US" sz="2100" dirty="0"/>
          </a:p>
        </p:txBody>
      </p:sp>
      <p:pic>
        <p:nvPicPr>
          <p:cNvPr id="1026" name="Picture 2" descr="For the Life of the World">
            <a:extLst>
              <a:ext uri="{FF2B5EF4-FFF2-40B4-BE49-F238E27FC236}">
                <a16:creationId xmlns:a16="http://schemas.microsoft.com/office/drawing/2014/main" id="{D213DC1A-AC19-FAE5-FBFF-E52527132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729"/>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6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1621-6106-5B25-7FDF-A3A60895E984}"/>
              </a:ext>
            </a:extLst>
          </p:cNvPr>
          <p:cNvSpPr>
            <a:spLocks noGrp="1"/>
          </p:cNvSpPr>
          <p:nvPr>
            <p:ph type="title"/>
          </p:nvPr>
        </p:nvSpPr>
        <p:spPr>
          <a:xfrm>
            <a:off x="3724072" y="629266"/>
            <a:ext cx="4939868" cy="1676603"/>
          </a:xfrm>
        </p:spPr>
        <p:txBody>
          <a:bodyPr>
            <a:normAutofit/>
          </a:bodyPr>
          <a:lstStyle/>
          <a:p>
            <a:endParaRPr lang="en-US" sz="4700"/>
          </a:p>
        </p:txBody>
      </p:sp>
      <p:sp>
        <p:nvSpPr>
          <p:cNvPr id="1030" name="Content Placeholder 1029">
            <a:extLst>
              <a:ext uri="{FF2B5EF4-FFF2-40B4-BE49-F238E27FC236}">
                <a16:creationId xmlns:a16="http://schemas.microsoft.com/office/drawing/2014/main" id="{C251738E-3F27-3F1B-4470-D80CD19C63AD}"/>
              </a:ext>
            </a:extLst>
          </p:cNvPr>
          <p:cNvSpPr>
            <a:spLocks noGrp="1"/>
          </p:cNvSpPr>
          <p:nvPr>
            <p:ph idx="1"/>
          </p:nvPr>
        </p:nvSpPr>
        <p:spPr>
          <a:xfrm>
            <a:off x="3724073" y="629266"/>
            <a:ext cx="4939867" cy="5594553"/>
          </a:xfrm>
        </p:spPr>
        <p:txBody>
          <a:bodyPr>
            <a:normAutofit/>
          </a:bodyPr>
          <a:lstStyle/>
          <a:p>
            <a:pPr marL="0" indent="0">
              <a:buNone/>
            </a:pPr>
            <a:r>
              <a:rPr lang="en-US" sz="2400" dirty="0">
                <a:latin typeface="Book Antiqua" panose="02040602050305030304" pitchFamily="18" charset="0"/>
              </a:rPr>
              <a:t>“He was foreknown before the foundation of the world but was made manifest in the last times for your sake, who through him are believers in God, who raised him from the dead and gave him glory….”(1 Peter 1:20-21)</a:t>
            </a:r>
          </a:p>
          <a:p>
            <a:pPr marL="0" indent="0">
              <a:buNone/>
            </a:pPr>
            <a:endParaRPr lang="en-US" sz="2400" dirty="0">
              <a:latin typeface="Book Antiqua" panose="02040602050305030304" pitchFamily="18" charset="0"/>
            </a:endParaRPr>
          </a:p>
          <a:p>
            <a:pPr marL="0" indent="0">
              <a:buNone/>
            </a:pPr>
            <a:r>
              <a:rPr lang="en-US" sz="2400" dirty="0">
                <a:latin typeface="Book Antiqua" panose="02040602050305030304" pitchFamily="18" charset="0"/>
              </a:rPr>
              <a:t>“Jesus Christ…has gone into heaven and is at the right hand of God, with angels, authorities, and powers having been subjected to him.” (1 Peter 3:21-22)</a:t>
            </a:r>
          </a:p>
          <a:p>
            <a:pPr marL="0" indent="0">
              <a:buNone/>
            </a:pPr>
            <a:endParaRPr lang="en-US" sz="2400" dirty="0">
              <a:latin typeface="Book Antiqua" panose="02040602050305030304" pitchFamily="18" charset="0"/>
            </a:endParaRPr>
          </a:p>
          <a:p>
            <a:endParaRPr lang="en-US" sz="2100" dirty="0"/>
          </a:p>
        </p:txBody>
      </p:sp>
      <p:pic>
        <p:nvPicPr>
          <p:cNvPr id="1026" name="Picture 2" descr="For the Life of the World">
            <a:extLst>
              <a:ext uri="{FF2B5EF4-FFF2-40B4-BE49-F238E27FC236}">
                <a16:creationId xmlns:a16="http://schemas.microsoft.com/office/drawing/2014/main" id="{D213DC1A-AC19-FAE5-FBFF-E52527132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4729"/>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4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92BC-9FBD-0341-F506-686E04128739}"/>
              </a:ext>
            </a:extLst>
          </p:cNvPr>
          <p:cNvSpPr>
            <a:spLocks noGrp="1"/>
          </p:cNvSpPr>
          <p:nvPr>
            <p:ph type="title"/>
          </p:nvPr>
        </p:nvSpPr>
        <p:spPr/>
        <p:txBody>
          <a:bodyPr/>
          <a:lstStyle/>
          <a:p>
            <a:r>
              <a:rPr lang="en-US" b="1" dirty="0">
                <a:solidFill>
                  <a:srgbClr val="7030A0"/>
                </a:solidFill>
                <a:latin typeface="Book Antiqua" panose="02040602050305030304" pitchFamily="18" charset="0"/>
              </a:rPr>
              <a:t>3 versus 10</a:t>
            </a:r>
          </a:p>
        </p:txBody>
      </p:sp>
      <p:sp>
        <p:nvSpPr>
          <p:cNvPr id="3" name="Content Placeholder 2">
            <a:extLst>
              <a:ext uri="{FF2B5EF4-FFF2-40B4-BE49-F238E27FC236}">
                <a16:creationId xmlns:a16="http://schemas.microsoft.com/office/drawing/2014/main" id="{F86633A9-65C7-86F4-3D1C-B3F842DC01C9}"/>
              </a:ext>
            </a:extLst>
          </p:cNvPr>
          <p:cNvSpPr>
            <a:spLocks noGrp="1"/>
          </p:cNvSpPr>
          <p:nvPr>
            <p:ph idx="1"/>
          </p:nvPr>
        </p:nvSpPr>
        <p:spPr>
          <a:xfrm>
            <a:off x="457200" y="1417638"/>
            <a:ext cx="8229600" cy="4708525"/>
          </a:xfrm>
        </p:spPr>
        <p:txBody>
          <a:bodyPr>
            <a:normAutofit/>
          </a:bodyPr>
          <a:lstStyle/>
          <a:p>
            <a:pPr marL="0" indent="0">
              <a:buNone/>
            </a:pPr>
            <a:r>
              <a:rPr lang="en-US" dirty="0">
                <a:latin typeface="Book Antiqua" panose="02040602050305030304" pitchFamily="18" charset="0"/>
              </a:rPr>
              <a:t>In 1 Peter…</a:t>
            </a:r>
          </a:p>
          <a:p>
            <a:r>
              <a:rPr lang="en-US" dirty="0">
                <a:latin typeface="Book Antiqua" panose="02040602050305030304" pitchFamily="18" charset="0"/>
              </a:rPr>
              <a:t>Only three passages mention the resurrection (1 Peter 1:3, 21; 3:21; note 4:6)</a:t>
            </a:r>
          </a:p>
          <a:p>
            <a:r>
              <a:rPr lang="en-US" dirty="0">
                <a:latin typeface="Book Antiqua" panose="02040602050305030304" pitchFamily="18" charset="0"/>
              </a:rPr>
              <a:t>Ten passages explicitly mention or implicitly assume Christ’s session and return in judgment and glory. Not Yet.</a:t>
            </a:r>
          </a:p>
          <a:p>
            <a:r>
              <a:rPr lang="en-US" dirty="0">
                <a:latin typeface="Book Antiqua" panose="02040602050305030304" pitchFamily="18" charset="0"/>
              </a:rPr>
              <a:t>What is the “living hope”? ( 1 Peter 1:3, 13, 21; 3:15)</a:t>
            </a:r>
          </a:p>
        </p:txBody>
      </p:sp>
    </p:spTree>
    <p:extLst>
      <p:ext uri="{BB962C8B-B14F-4D97-AF65-F5344CB8AC3E}">
        <p14:creationId xmlns:p14="http://schemas.microsoft.com/office/powerpoint/2010/main" val="424691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0B4FF-7BDD-E644-BEB4-99C838AB5D72}"/>
              </a:ext>
            </a:extLst>
          </p:cNvPr>
          <p:cNvSpPr>
            <a:spLocks noGrp="1"/>
          </p:cNvSpPr>
          <p:nvPr>
            <p:ph idx="1"/>
          </p:nvPr>
        </p:nvSpPr>
        <p:spPr>
          <a:xfrm>
            <a:off x="457200" y="609600"/>
            <a:ext cx="8229600" cy="5516563"/>
          </a:xfrm>
        </p:spPr>
        <p:txBody>
          <a:bodyPr>
            <a:normAutofit fontScale="92500" lnSpcReduction="10000"/>
          </a:bodyPr>
          <a:lstStyle/>
          <a:p>
            <a:pPr marL="0" marR="0" indent="0" algn="just">
              <a:spcBef>
                <a:spcPts val="0"/>
              </a:spcBef>
              <a:spcAft>
                <a:spcPts val="0"/>
              </a:spcAft>
              <a:buNone/>
            </a:pPr>
            <a:r>
              <a:rPr lang="en-US" sz="2800" dirty="0">
                <a:solidFill>
                  <a:srgbClr val="201F1E"/>
                </a:solidFill>
                <a:effectLst/>
                <a:latin typeface="Book Antiqua" panose="02040602050305030304" pitchFamily="18" charset="0"/>
                <a:ea typeface="Times New Roman" panose="02020603050405020304" pitchFamily="18" charset="0"/>
              </a:rPr>
              <a:t>To be faithful to “the whole counsel of God” (Acts 20:27) centers on Jesus Christ. What does “Christocentric” mean in preaching, teaching, and in the care of souls, our own and those committed to our ministry? </a:t>
            </a:r>
          </a:p>
          <a:p>
            <a:pPr marL="0" marR="0" indent="0">
              <a:spcBef>
                <a:spcPts val="0"/>
              </a:spcBef>
              <a:spcAft>
                <a:spcPts val="0"/>
              </a:spcAft>
              <a:buNone/>
            </a:pPr>
            <a:endParaRPr lang="en-US" sz="2800" dirty="0">
              <a:solidFill>
                <a:srgbClr val="201F1E"/>
              </a:solidFill>
              <a:latin typeface="Book Antiqua" panose="02040602050305030304" pitchFamily="18" charset="0"/>
              <a:ea typeface="Times New Roman" panose="02020603050405020304" pitchFamily="18" charset="0"/>
            </a:endParaRPr>
          </a:p>
          <a:p>
            <a:pPr marL="0" marR="0" indent="0" algn="ctr">
              <a:spcBef>
                <a:spcPts val="0"/>
              </a:spcBef>
              <a:spcAft>
                <a:spcPts val="0"/>
              </a:spcAft>
              <a:buNone/>
            </a:pPr>
            <a:r>
              <a:rPr lang="en-US" sz="2800" dirty="0">
                <a:solidFill>
                  <a:srgbClr val="201F1E"/>
                </a:solidFill>
                <a:latin typeface="Book Antiqua" panose="02040602050305030304" pitchFamily="18" charset="0"/>
                <a:ea typeface="Times New Roman" panose="02020603050405020304" pitchFamily="18" charset="0"/>
              </a:rPr>
              <a:t>How 1 Peter P</a:t>
            </a:r>
            <a:r>
              <a:rPr lang="en-US" sz="2800" dirty="0">
                <a:solidFill>
                  <a:srgbClr val="201F1E"/>
                </a:solidFill>
                <a:effectLst/>
                <a:latin typeface="Book Antiqua" panose="02040602050305030304" pitchFamily="18" charset="0"/>
                <a:ea typeface="Times New Roman" panose="02020603050405020304" pitchFamily="18" charset="0"/>
              </a:rPr>
              <a:t>resents Christ… </a:t>
            </a:r>
          </a:p>
          <a:p>
            <a:pPr marL="0" marR="0" indent="0" algn="ctr">
              <a:spcBef>
                <a:spcPts val="0"/>
              </a:spcBef>
              <a:spcAft>
                <a:spcPts val="0"/>
              </a:spcAft>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a:spcBef>
                <a:spcPts val="0"/>
              </a:spcBef>
            </a:pPr>
            <a:r>
              <a:rPr lang="en-US" sz="2800" dirty="0">
                <a:solidFill>
                  <a:srgbClr val="201F1E"/>
                </a:solidFill>
                <a:effectLst/>
                <a:latin typeface="Book Antiqua" panose="02040602050305030304" pitchFamily="18" charset="0"/>
                <a:ea typeface="Times New Roman" panose="02020603050405020304" pitchFamily="18" charset="0"/>
              </a:rPr>
              <a:t>Today: </a:t>
            </a:r>
            <a:r>
              <a:rPr lang="en-US" sz="2800" b="1" dirty="0">
                <a:solidFill>
                  <a:srgbClr val="7030A0"/>
                </a:solidFill>
                <a:effectLst/>
                <a:latin typeface="Book Antiqua" panose="02040602050305030304" pitchFamily="18" charset="0"/>
                <a:ea typeface="Times New Roman" panose="02020603050405020304" pitchFamily="18" charset="0"/>
              </a:rPr>
              <a:t>One Christ, and </a:t>
            </a:r>
            <a:r>
              <a:rPr lang="en-US" sz="2800" b="1" i="1" dirty="0">
                <a:solidFill>
                  <a:srgbClr val="7030A0"/>
                </a:solidFill>
                <a:effectLst/>
                <a:latin typeface="Book Antiqua" panose="02040602050305030304" pitchFamily="18" charset="0"/>
                <a:ea typeface="Times New Roman" panose="02020603050405020304" pitchFamily="18" charset="0"/>
              </a:rPr>
              <a:t>He Is Now!</a:t>
            </a:r>
          </a:p>
          <a:p>
            <a:pPr>
              <a:spcBef>
                <a:spcPts val="0"/>
              </a:spcBef>
            </a:pPr>
            <a:r>
              <a:rPr lang="en-US" sz="2800" dirty="0">
                <a:solidFill>
                  <a:srgbClr val="201F1E"/>
                </a:solidFill>
                <a:effectLst/>
                <a:latin typeface="Book Antiqua" panose="02040602050305030304" pitchFamily="18" charset="0"/>
                <a:ea typeface="Times New Roman" panose="02020603050405020304" pitchFamily="18" charset="0"/>
              </a:rPr>
              <a:t>Tomorrow: Caring for Souls: This Worldliness </a:t>
            </a:r>
          </a:p>
          <a:p>
            <a:pPr>
              <a:spcBef>
                <a:spcPts val="0"/>
              </a:spcBef>
            </a:pPr>
            <a:r>
              <a:rPr lang="en-US" sz="2800" dirty="0">
                <a:solidFill>
                  <a:srgbClr val="201F1E"/>
                </a:solidFill>
                <a:effectLst/>
                <a:latin typeface="Book Antiqua" panose="02040602050305030304" pitchFamily="18" charset="0"/>
                <a:ea typeface="Times New Roman" panose="02020603050405020304" pitchFamily="18" charset="0"/>
              </a:rPr>
              <a:t>Wednesday: The Goal of Soul Care: the Mystic Close</a:t>
            </a:r>
            <a:endParaRPr lang="en-US" sz="2800" dirty="0">
              <a:effectLst/>
              <a:latin typeface="Book Antiqua" panose="02040602050305030304" pitchFamily="18" charset="0"/>
              <a:ea typeface="Times New Roman" panose="02020603050405020304" pitchFamily="18" charset="0"/>
            </a:endParaRPr>
          </a:p>
          <a:p>
            <a:pPr marL="0" indent="0">
              <a:spcBef>
                <a:spcPts val="0"/>
              </a:spcBef>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latin typeface="Book Antiqua" panose="02040602050305030304" pitchFamily="18" charset="0"/>
                <a:ea typeface="Times New Roman" panose="02020603050405020304" pitchFamily="18" charset="0"/>
              </a:rPr>
              <a:t>To begin, let us pull back…</a:t>
            </a:r>
            <a:r>
              <a:rPr lang="en-US" sz="2800" dirty="0">
                <a:solidFill>
                  <a:srgbClr val="201F1E"/>
                </a:solidFill>
                <a:effectLst/>
                <a:latin typeface="Book Antiqua" panose="02040602050305030304" pitchFamily="18" charset="0"/>
                <a:ea typeface="Times New Roman" panose="02020603050405020304" pitchFamily="18" charset="0"/>
              </a:rPr>
              <a:t> </a:t>
            </a:r>
            <a:endParaRPr lang="en-US" sz="2800" dirty="0">
              <a:effectLst/>
              <a:latin typeface="Book Antiqua" panose="02040602050305030304" pitchFamily="18" charset="0"/>
              <a:ea typeface="Times New Roman" panose="02020603050405020304" pitchFamily="18" charset="0"/>
            </a:endParaRPr>
          </a:p>
          <a:p>
            <a:pPr marL="0" marR="0" indent="0">
              <a:lnSpc>
                <a:spcPct val="107000"/>
              </a:lnSpc>
              <a:spcBef>
                <a:spcPts val="0"/>
              </a:spcBef>
              <a:spcAft>
                <a:spcPts val="800"/>
              </a:spcAft>
              <a:buNone/>
            </a:pPr>
            <a:r>
              <a:rPr lang="en-US" sz="1800" b="1"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357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FD7C-1516-1AB4-F887-0310FB55EFCC}"/>
              </a:ext>
            </a:extLst>
          </p:cNvPr>
          <p:cNvSpPr>
            <a:spLocks noGrp="1"/>
          </p:cNvSpPr>
          <p:nvPr>
            <p:ph type="title"/>
          </p:nvPr>
        </p:nvSpPr>
        <p:spPr>
          <a:xfrm>
            <a:off x="457200" y="274638"/>
            <a:ext cx="8229600" cy="2392362"/>
          </a:xfrm>
        </p:spPr>
        <p:txBody>
          <a:bodyPr>
            <a:normAutofit fontScale="90000"/>
          </a:bodyPr>
          <a:lstStyle/>
          <a:p>
            <a:br>
              <a:rPr lang="en-US" b="1" dirty="0">
                <a:solidFill>
                  <a:srgbClr val="7030A0"/>
                </a:solidFill>
                <a:latin typeface="Book Antiqua" panose="02040602050305030304" pitchFamily="18" charset="0"/>
              </a:rPr>
            </a:br>
            <a:r>
              <a:rPr lang="en-US" b="1" dirty="0">
                <a:solidFill>
                  <a:srgbClr val="7030A0"/>
                </a:solidFill>
                <a:latin typeface="Book Antiqua" panose="02040602050305030304" pitchFamily="18" charset="0"/>
              </a:rPr>
              <a:t>What Christ at the Right Hand of God Is Doing for Us Now </a:t>
            </a:r>
            <a:br>
              <a:rPr lang="en-US" b="1" dirty="0">
                <a:solidFill>
                  <a:srgbClr val="7030A0"/>
                </a:solidFill>
                <a:latin typeface="Book Antiqua" panose="02040602050305030304" pitchFamily="18" charset="0"/>
              </a:rPr>
            </a:br>
            <a:br>
              <a:rPr lang="en-US" b="1" dirty="0">
                <a:solidFill>
                  <a:srgbClr val="7030A0"/>
                </a:solidFill>
                <a:latin typeface="Book Antiqua" panose="02040602050305030304" pitchFamily="18" charset="0"/>
              </a:rPr>
            </a:br>
            <a:endParaRPr lang="en-US" b="1" dirty="0">
              <a:solidFill>
                <a:srgbClr val="7030A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4F6E23D5-44A1-3B03-CACE-E9D6C40ACC13}"/>
              </a:ext>
            </a:extLst>
          </p:cNvPr>
          <p:cNvSpPr>
            <a:spLocks noGrp="1"/>
          </p:cNvSpPr>
          <p:nvPr>
            <p:ph idx="1"/>
          </p:nvPr>
        </p:nvSpPr>
        <p:spPr>
          <a:xfrm>
            <a:off x="457200" y="2209800"/>
            <a:ext cx="8229600" cy="3916363"/>
          </a:xfrm>
        </p:spPr>
        <p:txBody>
          <a:bodyPr>
            <a:normAutofit fontScale="92500" lnSpcReduction="20000"/>
          </a:bodyPr>
          <a:lstStyle/>
          <a:p>
            <a:pPr marL="0">
              <a:lnSpc>
                <a:spcPct val="107000"/>
              </a:lnSpc>
              <a:spcBef>
                <a:spcPts val="0"/>
              </a:spcBef>
              <a:spcAft>
                <a:spcPts val="800"/>
              </a:spcAft>
            </a:pPr>
            <a:r>
              <a:rPr lang="en-US" sz="3000" dirty="0">
                <a:effectLst/>
                <a:latin typeface="Book Antiqua" panose="02040602050305030304" pitchFamily="18" charset="0"/>
                <a:ea typeface="Calibri" panose="020F0502020204030204" pitchFamily="34" charset="0"/>
                <a:cs typeface="Times New Roman" panose="02020603050405020304" pitchFamily="18" charset="0"/>
              </a:rPr>
              <a:t>Stirs our imagination (faith): </a:t>
            </a:r>
          </a:p>
          <a:p>
            <a:pPr marL="800100" lvl="2">
              <a:lnSpc>
                <a:spcPct val="107000"/>
              </a:lnSpc>
              <a:spcBef>
                <a:spcPts val="0"/>
              </a:spcBef>
              <a:spcAft>
                <a:spcPts val="800"/>
              </a:spcAft>
            </a:pPr>
            <a:r>
              <a:rPr lang="en-US" sz="2200" dirty="0">
                <a:effectLst/>
                <a:latin typeface="Book Antiqua" panose="02040602050305030304" pitchFamily="18" charset="0"/>
                <a:ea typeface="Calibri" panose="020F0502020204030204" pitchFamily="34" charset="0"/>
                <a:cs typeface="Times New Roman" panose="02020603050405020304" pitchFamily="18" charset="0"/>
              </a:rPr>
              <a:t>All things, visible and invisible, are (now) subjected to Him – 1 Peter 3:22; Ephesians 1:19-23</a:t>
            </a:r>
          </a:p>
          <a:p>
            <a:pPr marL="0">
              <a:lnSpc>
                <a:spcPct val="107000"/>
              </a:lnSpc>
              <a:spcBef>
                <a:spcPts val="0"/>
              </a:spcBef>
              <a:spcAft>
                <a:spcPts val="800"/>
              </a:spcAft>
            </a:pPr>
            <a:r>
              <a:rPr lang="en-US" sz="3000" dirty="0">
                <a:latin typeface="Book Antiqua" panose="02040602050305030304" pitchFamily="18" charset="0"/>
              </a:rPr>
              <a:t>Turns us to the future (hope): </a:t>
            </a:r>
          </a:p>
          <a:p>
            <a:pPr marL="800100" lvl="2">
              <a:lnSpc>
                <a:spcPct val="107000"/>
              </a:lnSpc>
              <a:spcBef>
                <a:spcPts val="0"/>
              </a:spcBef>
              <a:spcAft>
                <a:spcPts val="800"/>
              </a:spcAft>
            </a:pPr>
            <a:r>
              <a:rPr lang="en-US" sz="2200" dirty="0">
                <a:latin typeface="Book Antiqua" panose="02040602050305030304" pitchFamily="18" charset="0"/>
              </a:rPr>
              <a:t>“From thence </a:t>
            </a:r>
            <a:r>
              <a:rPr lang="en-US" sz="2200" u="sng" dirty="0">
                <a:latin typeface="Book Antiqua" panose="02040602050305030304" pitchFamily="18" charset="0"/>
              </a:rPr>
              <a:t>He will come </a:t>
            </a:r>
            <a:r>
              <a:rPr lang="en-US" sz="2200" dirty="0">
                <a:latin typeface="Book Antiqua" panose="02040602050305030304" pitchFamily="18" charset="0"/>
              </a:rPr>
              <a:t>to judge the living and the dead” (Apostles’ Creed)</a:t>
            </a:r>
          </a:p>
          <a:p>
            <a:pPr marL="0">
              <a:lnSpc>
                <a:spcPct val="107000"/>
              </a:lnSpc>
              <a:spcBef>
                <a:spcPts val="0"/>
              </a:spcBef>
              <a:spcAft>
                <a:spcPts val="800"/>
              </a:spcAft>
            </a:pPr>
            <a:r>
              <a:rPr lang="en-US" sz="3000" dirty="0">
                <a:effectLst/>
                <a:latin typeface="Book Antiqua" panose="02040602050305030304" pitchFamily="18" charset="0"/>
                <a:ea typeface="Calibri" panose="020F0502020204030204" pitchFamily="34" charset="0"/>
                <a:cs typeface="Times New Roman" panose="02020603050405020304" pitchFamily="18" charset="0"/>
              </a:rPr>
              <a:t>Creates unique community (love): </a:t>
            </a:r>
          </a:p>
          <a:p>
            <a:pPr marL="800100" lvl="2">
              <a:lnSpc>
                <a:spcPct val="107000"/>
              </a:lnSpc>
              <a:spcBef>
                <a:spcPts val="0"/>
              </a:spcBef>
              <a:spcAft>
                <a:spcPts val="800"/>
              </a:spcAft>
            </a:pPr>
            <a:r>
              <a:rPr lang="en-US" sz="2200" dirty="0">
                <a:effectLst/>
                <a:latin typeface="Book Antiqua" panose="02040602050305030304" pitchFamily="18" charset="0"/>
                <a:ea typeface="Calibri" panose="020F0502020204030204" pitchFamily="34" charset="0"/>
                <a:cs typeface="Times New Roman" panose="02020603050405020304" pitchFamily="18" charset="0"/>
              </a:rPr>
              <a:t>Loving God and one another : 1 Peter 1:8, 22-25; 4:7-11</a:t>
            </a:r>
          </a:p>
          <a:p>
            <a:pPr marL="800100" lvl="2">
              <a:lnSpc>
                <a:spcPct val="107000"/>
              </a:lnSpc>
              <a:spcBef>
                <a:spcPts val="0"/>
              </a:spcBef>
              <a:spcAft>
                <a:spcPts val="800"/>
              </a:spcAft>
            </a:pPr>
            <a:r>
              <a:rPr lang="en-US" sz="2200" dirty="0">
                <a:effectLst/>
                <a:latin typeface="Book Antiqua" panose="02040602050305030304" pitchFamily="18" charset="0"/>
                <a:ea typeface="Calibri" panose="020F0502020204030204" pitchFamily="34" charset="0"/>
                <a:cs typeface="Times New Roman" panose="02020603050405020304" pitchFamily="18" charset="0"/>
              </a:rPr>
              <a:t>Longing for His future: Word (1 Peter 1:23-25; 2:3); Dynamic Sacraments (Romans 6:4-5; 1 Peter 3:21)</a:t>
            </a:r>
          </a:p>
          <a:p>
            <a:endParaRPr lang="en-US" dirty="0"/>
          </a:p>
        </p:txBody>
      </p:sp>
    </p:spTree>
    <p:extLst>
      <p:ext uri="{BB962C8B-B14F-4D97-AF65-F5344CB8AC3E}">
        <p14:creationId xmlns:p14="http://schemas.microsoft.com/office/powerpoint/2010/main" val="1174522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FD7C-1516-1AB4-F887-0310FB55EFCC}"/>
              </a:ext>
            </a:extLst>
          </p:cNvPr>
          <p:cNvSpPr>
            <a:spLocks noGrp="1"/>
          </p:cNvSpPr>
          <p:nvPr>
            <p:ph type="title"/>
          </p:nvPr>
        </p:nvSpPr>
        <p:spPr/>
        <p:txBody>
          <a:bodyPr/>
          <a:lstStyle/>
          <a:p>
            <a:r>
              <a:rPr lang="en-US" b="1" dirty="0">
                <a:solidFill>
                  <a:srgbClr val="7030A0"/>
                </a:solidFill>
                <a:latin typeface="Book Antiqua" panose="02040602050305030304" pitchFamily="18" charset="0"/>
              </a:rPr>
              <a:t>Now – Not Yet (cont’d)</a:t>
            </a:r>
          </a:p>
        </p:txBody>
      </p:sp>
      <p:sp>
        <p:nvSpPr>
          <p:cNvPr id="3" name="Content Placeholder 2">
            <a:extLst>
              <a:ext uri="{FF2B5EF4-FFF2-40B4-BE49-F238E27FC236}">
                <a16:creationId xmlns:a16="http://schemas.microsoft.com/office/drawing/2014/main" id="{4F6E23D5-44A1-3B03-CACE-E9D6C40ACC13}"/>
              </a:ext>
            </a:extLst>
          </p:cNvPr>
          <p:cNvSpPr>
            <a:spLocks noGrp="1"/>
          </p:cNvSpPr>
          <p:nvPr>
            <p:ph idx="1"/>
          </p:nvPr>
        </p:nvSpPr>
        <p:spPr/>
        <p:txBody>
          <a:bodyPr>
            <a:normAutofit/>
          </a:bodyPr>
          <a:lstStyle/>
          <a:p>
            <a:pPr marL="0">
              <a:lnSpc>
                <a:spcPct val="107000"/>
              </a:lnSpc>
              <a:spcBef>
                <a:spcPts val="0"/>
              </a:spcBef>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Promises </a:t>
            </a:r>
          </a:p>
          <a:p>
            <a:pPr marL="800100" lvl="2">
              <a:lnSpc>
                <a:spcPct val="107000"/>
              </a:lnSpc>
              <a:spcBef>
                <a:spcPts val="0"/>
              </a:spcBef>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our faith and hope will be vindicated – 1 Peter 2:7-8; 4:4-6 </a:t>
            </a:r>
          </a:p>
          <a:p>
            <a:pPr marL="800100" lvl="2">
              <a:lnSpc>
                <a:spcPct val="107000"/>
              </a:lnSpc>
              <a:spcBef>
                <a:spcPts val="0"/>
              </a:spcBef>
            </a:pPr>
            <a:r>
              <a:rPr lang="en-US" sz="2000" dirty="0">
                <a:latin typeface="Book Antiqua" panose="02040602050305030304" pitchFamily="18" charset="0"/>
                <a:ea typeface="Calibri" panose="020F0502020204030204" pitchFamily="34" charset="0"/>
                <a:cs typeface="Times New Roman" panose="02020603050405020304" pitchFamily="18" charset="0"/>
              </a:rPr>
              <a:t>Honor</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Prays</a:t>
            </a:r>
          </a:p>
          <a:p>
            <a:pPr marL="800100" lvl="2">
              <a:lnSpc>
                <a:spcPct val="107000"/>
              </a:lnSpc>
              <a:spcBef>
                <a:spcPts val="0"/>
              </a:spcBef>
            </a:pPr>
            <a:r>
              <a:rPr lang="en-US" sz="2000" dirty="0">
                <a:latin typeface="Book Antiqua" panose="02040602050305030304" pitchFamily="18" charset="0"/>
                <a:ea typeface="Calibri" panose="020F0502020204030204" pitchFamily="34" charset="0"/>
                <a:cs typeface="Times New Roman" panose="02020603050405020304" pitchFamily="18" charset="0"/>
              </a:rPr>
              <a:t>Hears our prayers – Hebrews 4:5 (1 Peter 3:7; 4:7)</a:t>
            </a:r>
          </a:p>
          <a:p>
            <a:pPr marL="800100" lvl="2">
              <a:lnSpc>
                <a:spcPct val="107000"/>
              </a:lnSpc>
              <a:spcBef>
                <a:spcPts val="0"/>
              </a:spcBef>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Intercedes for us – Hebrews 7:25; Romans 8:34 </a:t>
            </a:r>
          </a:p>
          <a:p>
            <a:pPr marL="0" marR="0">
              <a:lnSpc>
                <a:spcPct val="107000"/>
              </a:lnSpc>
              <a:spcBef>
                <a:spcPts val="0"/>
              </a:spcBef>
              <a:spcAft>
                <a:spcPts val="0"/>
              </a:spcAft>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Graces us </a:t>
            </a:r>
          </a:p>
          <a:p>
            <a:pPr marL="800100" lvl="2">
              <a:lnSpc>
                <a:spcPct val="107000"/>
              </a:lnSpc>
              <a:spcBef>
                <a:spcPts val="0"/>
              </a:spcBef>
            </a:pPr>
            <a:r>
              <a:rPr lang="en-US" sz="2000" dirty="0">
                <a:latin typeface="Book Antiqua" panose="02040602050305030304" pitchFamily="18" charset="0"/>
                <a:ea typeface="Calibri" panose="020F0502020204030204" pitchFamily="34" charset="0"/>
                <a:cs typeface="Times New Roman" panose="02020603050405020304" pitchFamily="18" charset="0"/>
              </a:rPr>
              <a:t>Toward the telos</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 1 Peter 1:9. Contrast John 17:3</a:t>
            </a:r>
          </a:p>
          <a:p>
            <a:pPr marL="800100" lvl="2">
              <a:lnSpc>
                <a:spcPct val="107000"/>
              </a:lnSpc>
              <a:spcBef>
                <a:spcPts val="0"/>
              </a:spcBef>
            </a:pPr>
            <a:r>
              <a:rPr lang="en-US" sz="2000" dirty="0">
                <a:latin typeface="Book Antiqua" panose="02040602050305030304" pitchFamily="18" charset="0"/>
                <a:ea typeface="Calibri" panose="020F0502020204030204" pitchFamily="34" charset="0"/>
                <a:cs typeface="Times New Roman" panose="02020603050405020304" pitchFamily="18" charset="0"/>
              </a:rPr>
              <a:t>I</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n every need – 1 Peter 5:10</a:t>
            </a:r>
          </a:p>
          <a:p>
            <a:pPr marL="800100" lvl="2">
              <a:lnSpc>
                <a:spcPct val="107000"/>
              </a:lnSpc>
              <a:spcBef>
                <a:spcPts val="0"/>
              </a:spcBef>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Proleptic grace – 1 Peter 1:13</a:t>
            </a:r>
          </a:p>
          <a:p>
            <a:r>
              <a:rPr lang="en-US" dirty="0">
                <a:latin typeface="Book Antiqua" panose="02040602050305030304" pitchFamily="18" charset="0"/>
              </a:rPr>
              <a:t>Makes His face to shine upon us</a:t>
            </a:r>
          </a:p>
        </p:txBody>
      </p:sp>
    </p:spTree>
    <p:extLst>
      <p:ext uri="{BB962C8B-B14F-4D97-AF65-F5344CB8AC3E}">
        <p14:creationId xmlns:p14="http://schemas.microsoft.com/office/powerpoint/2010/main" val="3156360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D6A3-8312-CF65-6FB6-84CF29ECE4AB}"/>
              </a:ext>
            </a:extLst>
          </p:cNvPr>
          <p:cNvSpPr>
            <a:spLocks noGrp="1"/>
          </p:cNvSpPr>
          <p:nvPr>
            <p:ph type="title"/>
          </p:nvPr>
        </p:nvSpPr>
        <p:spPr>
          <a:xfrm>
            <a:off x="457200" y="1219200"/>
            <a:ext cx="8229600" cy="838200"/>
          </a:xfrm>
        </p:spPr>
        <p:txBody>
          <a:bodyPr>
            <a:normAutofit fontScale="90000"/>
          </a:bodyPr>
          <a:lstStyle/>
          <a:p>
            <a:pPr algn="l"/>
            <a:r>
              <a:rPr lang="en-US" b="1" dirty="0">
                <a:solidFill>
                  <a:srgbClr val="7030A0"/>
                </a:solidFill>
                <a:latin typeface="Book Antiqua" panose="02040602050305030304" pitchFamily="18" charset="0"/>
              </a:rPr>
              <a:t>What happens when we don’t stress Christ as He is NOW, reigning and soon to come in final judgment?</a:t>
            </a:r>
          </a:p>
        </p:txBody>
      </p:sp>
      <p:sp>
        <p:nvSpPr>
          <p:cNvPr id="3" name="Content Placeholder 2">
            <a:extLst>
              <a:ext uri="{FF2B5EF4-FFF2-40B4-BE49-F238E27FC236}">
                <a16:creationId xmlns:a16="http://schemas.microsoft.com/office/drawing/2014/main" id="{C7D08B91-7D39-564E-541A-99B51708E9E2}"/>
              </a:ext>
            </a:extLst>
          </p:cNvPr>
          <p:cNvSpPr>
            <a:spLocks noGrp="1"/>
          </p:cNvSpPr>
          <p:nvPr>
            <p:ph idx="1"/>
          </p:nvPr>
        </p:nvSpPr>
        <p:spPr>
          <a:xfrm>
            <a:off x="457200" y="3200400"/>
            <a:ext cx="8229600" cy="2925763"/>
          </a:xfrm>
        </p:spPr>
        <p:txBody>
          <a:bodyPr>
            <a:normAutofit/>
          </a:bodyPr>
          <a:lstStyle/>
          <a:p>
            <a:pPr marL="0" marR="0" indent="0">
              <a:spcBef>
                <a:spcPts val="0"/>
              </a:spcBef>
              <a:spcAft>
                <a:spcPts val="0"/>
              </a:spcAft>
              <a:buNone/>
            </a:pPr>
            <a:r>
              <a:rPr lang="en-US" sz="2400" dirty="0">
                <a:solidFill>
                  <a:srgbClr val="000000"/>
                </a:solidFill>
                <a:effectLst/>
                <a:latin typeface="Book Antiqua" panose="02040602050305030304" pitchFamily="18" charset="0"/>
                <a:ea typeface="Times New Roman" panose="02020603050405020304" pitchFamily="18" charset="0"/>
              </a:rPr>
              <a:t>“In short, the modern world quite literally “manages” without God. We can do so much so well by ourselves that there is no need for God, even in his church. Thus we modern people can be profoundly secular in the midst of explicitly religious activities. Which explains why so many modern Christian believers are atheists unawares….</a:t>
            </a:r>
            <a:endParaRPr lang="en-US" sz="2400" dirty="0">
              <a:latin typeface="Book Antiqua" panose="02040602050305030304" pitchFamily="18" charset="0"/>
            </a:endParaRPr>
          </a:p>
        </p:txBody>
      </p:sp>
    </p:spTree>
    <p:extLst>
      <p:ext uri="{BB962C8B-B14F-4D97-AF65-F5344CB8AC3E}">
        <p14:creationId xmlns:p14="http://schemas.microsoft.com/office/powerpoint/2010/main" val="3903369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E941-3467-0C7D-2D75-540CDE6BE9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A3A3C7-E5F2-6D46-67F0-5DE9580AB9B0}"/>
              </a:ext>
            </a:extLst>
          </p:cNvPr>
          <p:cNvSpPr>
            <a:spLocks noGrp="1"/>
          </p:cNvSpPr>
          <p:nvPr>
            <p:ph idx="1"/>
          </p:nvPr>
        </p:nvSpPr>
        <p:spPr/>
        <p:txBody>
          <a:bodyPr/>
          <a:lstStyle/>
          <a:p>
            <a:pPr marL="0" marR="0" indent="0">
              <a:spcBef>
                <a:spcPts val="0"/>
              </a:spcBef>
              <a:spcAft>
                <a:spcPts val="0"/>
              </a:spcAft>
              <a:buNone/>
            </a:pPr>
            <a:r>
              <a:rPr lang="en-US" dirty="0">
                <a:solidFill>
                  <a:srgbClr val="000000"/>
                </a:solidFill>
                <a:effectLst/>
                <a:latin typeface="Book Antiqua" panose="02040602050305030304" pitchFamily="18" charset="0"/>
                <a:ea typeface="Times New Roman" panose="02020603050405020304" pitchFamily="18" charset="0"/>
              </a:rPr>
              <a:t>“Professing to believe in supernatural realities, they are virtual atheists; whatever they say they believe, they show in practice that they function without practical recourse to the supernatural…. The call to follow Jesus Christ runs directly counter to this deadly modern pressure toward secularization.” (</a:t>
            </a:r>
            <a:r>
              <a:rPr lang="en-US" dirty="0" err="1">
                <a:solidFill>
                  <a:srgbClr val="000000"/>
                </a:solidFill>
                <a:effectLst/>
                <a:latin typeface="Book Antiqua" panose="02040602050305030304" pitchFamily="18" charset="0"/>
                <a:ea typeface="Times New Roman" panose="02020603050405020304" pitchFamily="18" charset="0"/>
              </a:rPr>
              <a:t>Os</a:t>
            </a:r>
            <a:r>
              <a:rPr lang="en-US" dirty="0">
                <a:solidFill>
                  <a:srgbClr val="000000"/>
                </a:solidFill>
                <a:effectLst/>
                <a:latin typeface="Book Antiqua" panose="02040602050305030304" pitchFamily="18" charset="0"/>
                <a:ea typeface="Times New Roman" panose="02020603050405020304" pitchFamily="18" charset="0"/>
              </a:rPr>
              <a:t> Guinness, </a:t>
            </a:r>
            <a:r>
              <a:rPr lang="en-US" i="1" dirty="0">
                <a:solidFill>
                  <a:srgbClr val="000000"/>
                </a:solidFill>
                <a:effectLst/>
                <a:latin typeface="Book Antiqua" panose="02040602050305030304" pitchFamily="18" charset="0"/>
                <a:ea typeface="Times New Roman" panose="02020603050405020304" pitchFamily="18" charset="0"/>
              </a:rPr>
              <a:t>The Call, </a:t>
            </a:r>
            <a:r>
              <a:rPr lang="en-US" dirty="0">
                <a:solidFill>
                  <a:srgbClr val="000000"/>
                </a:solidFill>
                <a:effectLst/>
                <a:latin typeface="Book Antiqua" panose="02040602050305030304" pitchFamily="18" charset="0"/>
                <a:ea typeface="Times New Roman" panose="02020603050405020304" pitchFamily="18" charset="0"/>
              </a:rPr>
              <a:t>149) </a:t>
            </a:r>
            <a:endParaRPr lang="en-US" dirty="0">
              <a:effectLst/>
              <a:latin typeface="Book Antiqua" panose="02040602050305030304" pitchFamily="18" charset="0"/>
              <a:ea typeface="Times New Roman" panose="02020603050405020304" pitchFamily="18" charset="0"/>
            </a:endParaRPr>
          </a:p>
          <a:p>
            <a:pPr marL="0" marR="0" indent="0">
              <a:spcBef>
                <a:spcPts val="0"/>
              </a:spcBef>
              <a:spcAft>
                <a:spcPts val="0"/>
              </a:spcAft>
              <a:buNone/>
            </a:pPr>
            <a:r>
              <a:rPr lang="en-US" dirty="0">
                <a:solidFill>
                  <a:srgbClr val="201F1E"/>
                </a:solidFill>
                <a:effectLst/>
                <a:latin typeface="Book Antiqua" panose="02040602050305030304" pitchFamily="18" charset="0"/>
                <a:ea typeface="Times New Roman" panose="02020603050405020304" pitchFamily="18" charset="0"/>
              </a:rPr>
              <a:t> </a:t>
            </a:r>
            <a:endParaRPr lang="en-US" dirty="0">
              <a:effectLst/>
              <a:latin typeface="Book Antiqua" panose="0204060205030503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94411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59DF-56BB-67F2-EB04-51ECE63939A3}"/>
              </a:ext>
            </a:extLst>
          </p:cNvPr>
          <p:cNvSpPr>
            <a:spLocks noGrp="1"/>
          </p:cNvSpPr>
          <p:nvPr>
            <p:ph type="title"/>
          </p:nvPr>
        </p:nvSpPr>
        <p:spPr/>
        <p:txBody>
          <a:bodyPr>
            <a:normAutofit/>
          </a:bodyPr>
          <a:lstStyle/>
          <a:p>
            <a:r>
              <a:rPr lang="en-US" b="1" dirty="0">
                <a:solidFill>
                  <a:srgbClr val="7030A0"/>
                </a:solidFill>
                <a:latin typeface="Book Antiqua" panose="02040602050305030304" pitchFamily="18" charset="0"/>
              </a:rPr>
              <a:t>Taking atheism personally…</a:t>
            </a:r>
          </a:p>
        </p:txBody>
      </p:sp>
      <p:sp>
        <p:nvSpPr>
          <p:cNvPr id="3" name="Content Placeholder 2">
            <a:extLst>
              <a:ext uri="{FF2B5EF4-FFF2-40B4-BE49-F238E27FC236}">
                <a16:creationId xmlns:a16="http://schemas.microsoft.com/office/drawing/2014/main" id="{F91CE237-2D02-B450-BECB-6BB3C27F3B7B}"/>
              </a:ext>
            </a:extLst>
          </p:cNvPr>
          <p:cNvSpPr>
            <a:spLocks noGrp="1"/>
          </p:cNvSpPr>
          <p:nvPr>
            <p:ph idx="1"/>
          </p:nvPr>
        </p:nvSpPr>
        <p:spPr/>
        <p:txBody>
          <a:bodyPr/>
          <a:lstStyle/>
          <a:p>
            <a:pPr marL="0" indent="0">
              <a:buNone/>
            </a:pPr>
            <a:r>
              <a:rPr lang="en-US" sz="2800" dirty="0">
                <a:effectLst/>
                <a:latin typeface="Book Antiqua" panose="02040602050305030304" pitchFamily="18" charset="0"/>
                <a:ea typeface="Calibri" panose="020F0502020204030204" pitchFamily="34" charset="0"/>
                <a:cs typeface="Times New Roman" panose="02020603050405020304" pitchFamily="18" charset="0"/>
              </a:rPr>
              <a:t>“A third shadow common among leaders is ‘functional atheism,’ the belief that ultimate responsibility for everything rests with us. This is the unconscious, unexamined conviction that if anything decent is going to happen here, we are the ones who must make it happen – a conviction held even by people who talk a good game about God.” – Parker J. Palmer, </a:t>
            </a:r>
            <a:r>
              <a:rPr lang="en-US" sz="2800" i="1" dirty="0">
                <a:effectLst/>
                <a:latin typeface="Book Antiqua" panose="02040602050305030304" pitchFamily="18" charset="0"/>
                <a:ea typeface="Calibri" panose="020F0502020204030204" pitchFamily="34" charset="0"/>
                <a:cs typeface="Times New Roman" panose="02020603050405020304" pitchFamily="18" charset="0"/>
              </a:rPr>
              <a:t>Let Your Life Speak: Listening for the Voice of Vocation, </a:t>
            </a:r>
            <a:r>
              <a:rPr lang="en-US" sz="2800" dirty="0">
                <a:effectLst/>
                <a:latin typeface="Book Antiqua" panose="02040602050305030304" pitchFamily="18" charset="0"/>
                <a:ea typeface="Calibri" panose="020F0502020204030204" pitchFamily="34" charset="0"/>
                <a:cs typeface="Times New Roman" panose="02020603050405020304" pitchFamily="18" charset="0"/>
              </a:rPr>
              <a:t>88</a:t>
            </a:r>
          </a:p>
          <a:p>
            <a:endParaRPr lang="en-US" dirty="0"/>
          </a:p>
        </p:txBody>
      </p:sp>
    </p:spTree>
    <p:extLst>
      <p:ext uri="{BB962C8B-B14F-4D97-AF65-F5344CB8AC3E}">
        <p14:creationId xmlns:p14="http://schemas.microsoft.com/office/powerpoint/2010/main" val="3282704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BA25-ADEB-A75C-558E-6171F94E965A}"/>
              </a:ext>
            </a:extLst>
          </p:cNvPr>
          <p:cNvSpPr>
            <a:spLocks noGrp="1"/>
          </p:cNvSpPr>
          <p:nvPr>
            <p:ph type="title"/>
          </p:nvPr>
        </p:nvSpPr>
        <p:spPr/>
        <p:txBody>
          <a:bodyPr>
            <a:normAutofit fontScale="90000"/>
          </a:bodyPr>
          <a:lstStyle/>
          <a:p>
            <a:r>
              <a:rPr lang="en-US" dirty="0">
                <a:solidFill>
                  <a:srgbClr val="7030A0"/>
                </a:solidFill>
                <a:latin typeface="Book Antiqua" panose="02040602050305030304" pitchFamily="18" charset="0"/>
              </a:rPr>
              <a:t>What happens when we don’t stress Christ as He is NOW?</a:t>
            </a:r>
          </a:p>
        </p:txBody>
      </p:sp>
      <p:sp>
        <p:nvSpPr>
          <p:cNvPr id="3" name="Content Placeholder 2">
            <a:extLst>
              <a:ext uri="{FF2B5EF4-FFF2-40B4-BE49-F238E27FC236}">
                <a16:creationId xmlns:a16="http://schemas.microsoft.com/office/drawing/2014/main" id="{69410D27-1B3A-8E52-215B-F5A86D90903A}"/>
              </a:ext>
            </a:extLst>
          </p:cNvPr>
          <p:cNvSpPr>
            <a:spLocks noGrp="1"/>
          </p:cNvSpPr>
          <p:nvPr>
            <p:ph idx="1"/>
          </p:nvPr>
        </p:nvSpPr>
        <p:spPr/>
        <p:txBody>
          <a:bodyPr/>
          <a:lstStyle/>
          <a:p>
            <a:pPr marL="0" marR="0">
              <a:lnSpc>
                <a:spcPct val="107000"/>
              </a:lnSpc>
              <a:spcBef>
                <a:spcPts val="0"/>
              </a:spcBef>
              <a:spcAft>
                <a:spcPts val="800"/>
              </a:spcAft>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“Belief that Jesus of Nazareth has been raised from the dead is closely linked in the New Testament with the belief that he has been taken into heaven, where, in the words of the psalm (110:1), he has been seated at the right hand of God…. We are safe in saying </a:t>
            </a: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it is impossible to collapse the ascension into the resurrection or vice versa</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You can’t get away with the suggesting that “Jesus is raised from the dead” and “Jesus is ascended into heaven” are two ways of saying the same thing….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In fact, some kind of belief in Jesus’s ascension has recently been shown to be not just a strange added extra to Christian belief, as has sometimes been thought, but </a:t>
            </a: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a central and vital feature without which all sorts of other things start to go demonstrably wrong</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(N.T. Wright, </a:t>
            </a:r>
            <a:r>
              <a:rPr lang="en-US" sz="2000" i="1" dirty="0">
                <a:effectLst/>
                <a:latin typeface="Book Antiqua" panose="02040602050305030304" pitchFamily="18" charset="0"/>
                <a:ea typeface="Calibri" panose="020F0502020204030204" pitchFamily="34" charset="0"/>
                <a:cs typeface="Times New Roman" panose="02020603050405020304" pitchFamily="18" charset="0"/>
              </a:rPr>
              <a:t>Surprised by Hope,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109)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703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4064-46A4-8B62-2BAF-046F66D950B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FEF51D-5EB7-6CCE-6D1E-703BCF90F8D9}"/>
              </a:ext>
            </a:extLst>
          </p:cNvPr>
          <p:cNvSpPr>
            <a:spLocks noGrp="1"/>
          </p:cNvSpPr>
          <p:nvPr>
            <p:ph idx="1"/>
          </p:nvPr>
        </p:nvSpPr>
        <p:spPr>
          <a:xfrm>
            <a:off x="457200" y="838201"/>
            <a:ext cx="8229600" cy="5105400"/>
          </a:xfrm>
        </p:spPr>
        <p:txBody>
          <a:bodyPr>
            <a:noAutofit/>
          </a:bodyPr>
          <a:lstStyle/>
          <a:p>
            <a:pPr marL="0" indent="0">
              <a:buNone/>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What happens when you downplay or ignore the ascension? The answer is that </a:t>
            </a:r>
            <a:r>
              <a:rPr lang="en-US" sz="2400" b="1" i="1" dirty="0">
                <a:effectLst/>
                <a:latin typeface="Book Antiqua" panose="02040602050305030304" pitchFamily="18" charset="0"/>
                <a:ea typeface="Calibri" panose="020F0502020204030204" pitchFamily="34" charset="0"/>
                <a:cs typeface="Times New Roman" panose="02020603050405020304" pitchFamily="18" charset="0"/>
              </a:rPr>
              <a:t>the church expands to fill the vacuum.</a:t>
            </a:r>
            <a:r>
              <a:rPr lang="en-US" sz="2400" i="1"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If Jesus is more or less identical with the church—</a:t>
            </a:r>
            <a:r>
              <a:rPr lang="en-US" sz="2400" u="sng" dirty="0">
                <a:effectLst/>
                <a:latin typeface="Book Antiqua" panose="02040602050305030304" pitchFamily="18" charset="0"/>
                <a:ea typeface="Calibri" panose="020F0502020204030204" pitchFamily="34" charset="0"/>
                <a:cs typeface="Times New Roman" panose="02020603050405020304" pitchFamily="18" charset="0"/>
              </a:rPr>
              <a:t>if, that is, talk about Jesus can be reduced to talk about his presence within his people rather than his standing over against them and addressing them from elsewhere as their Lord</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then we have created a high road to the worst kind of triumphalism…  The church effectively presented </a:t>
            </a:r>
            <a:r>
              <a:rPr lang="en-US" sz="2400" i="1" dirty="0">
                <a:effectLst/>
                <a:latin typeface="Book Antiqua" panose="02040602050305030304" pitchFamily="18" charset="0"/>
                <a:ea typeface="Calibri" panose="020F0502020204030204" pitchFamily="34" charset="0"/>
                <a:cs typeface="Times New Roman" panose="02020603050405020304" pitchFamily="18" charset="0"/>
              </a:rPr>
              <a:t>itself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(with its structures and hierarchy, its customs and quirks) instead of presenting Jesus as its Lord and itself as the world’s servant. And the other side of triumphalism is of course despair. If you put all your eggs into the church-equals-Jesus basket, what are you left with when, as Paul says in the same passage, we ourselves are found to be cracked earthenware vessels.” (112)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220490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BC27-DB20-9D82-7248-FF5813158A8C}"/>
              </a:ext>
            </a:extLst>
          </p:cNvPr>
          <p:cNvSpPr>
            <a:spLocks noGrp="1"/>
          </p:cNvSpPr>
          <p:nvPr>
            <p:ph type="title"/>
          </p:nvPr>
        </p:nvSpPr>
        <p:spPr/>
        <p:txBody>
          <a:bodyPr>
            <a:normAutofit/>
          </a:bodyPr>
          <a:lstStyle/>
          <a:p>
            <a:r>
              <a:rPr lang="en-US" b="1" dirty="0">
                <a:solidFill>
                  <a:srgbClr val="7030A0"/>
                </a:solidFill>
                <a:latin typeface="Book Antiqua" panose="02040602050305030304" pitchFamily="18" charset="0"/>
              </a:rPr>
              <a:t>Framing Advent Sermon Texts</a:t>
            </a:r>
          </a:p>
        </p:txBody>
      </p:sp>
      <p:sp>
        <p:nvSpPr>
          <p:cNvPr id="3" name="Content Placeholder 2">
            <a:extLst>
              <a:ext uri="{FF2B5EF4-FFF2-40B4-BE49-F238E27FC236}">
                <a16:creationId xmlns:a16="http://schemas.microsoft.com/office/drawing/2014/main" id="{C8C165EE-3A2A-5419-F229-1E38383E4F6E}"/>
              </a:ext>
            </a:extLst>
          </p:cNvPr>
          <p:cNvSpPr>
            <a:spLocks noGrp="1"/>
          </p:cNvSpPr>
          <p:nvPr>
            <p:ph idx="1"/>
          </p:nvPr>
        </p:nvSpPr>
        <p:spPr/>
        <p:txBody>
          <a:bodyPr>
            <a:normAutofit fontScale="85000" lnSpcReduction="10000"/>
          </a:bodyPr>
          <a:lstStyle/>
          <a:p>
            <a:pPr marL="0" indent="0" algn="ctr">
              <a:buNone/>
            </a:pPr>
            <a:r>
              <a:rPr lang="en-US" b="1" dirty="0">
                <a:latin typeface="Book Antiqua" panose="02040602050305030304" pitchFamily="18" charset="0"/>
              </a:rPr>
              <a:t>Series A - Matthean themes:</a:t>
            </a:r>
          </a:p>
          <a:p>
            <a:pPr marL="514350" indent="-514350">
              <a:buAutoNum type="arabicPeriod"/>
            </a:pPr>
            <a:r>
              <a:rPr lang="en-US" b="1" i="1" dirty="0">
                <a:solidFill>
                  <a:srgbClr val="7030A0"/>
                </a:solidFill>
                <a:latin typeface="Book Antiqua" panose="02040602050305030304" pitchFamily="18" charset="0"/>
              </a:rPr>
              <a:t>The Reign of Heaven </a:t>
            </a:r>
            <a:r>
              <a:rPr lang="en-US" dirty="0">
                <a:latin typeface="Book Antiqua" panose="02040602050305030304" pitchFamily="18" charset="0"/>
              </a:rPr>
              <a:t>(Kingdom of God/Heaven)</a:t>
            </a:r>
            <a:r>
              <a:rPr lang="en-US" dirty="0"/>
              <a:t> </a:t>
            </a:r>
          </a:p>
          <a:p>
            <a:pPr marL="0" indent="0">
              <a:buNone/>
            </a:pPr>
            <a:endParaRPr lang="en-US" dirty="0"/>
          </a:p>
          <a:p>
            <a:pPr marL="0" indent="0">
              <a:buNone/>
            </a:pPr>
            <a:r>
              <a:rPr lang="en-US" dirty="0">
                <a:latin typeface="Book Antiqua" panose="02040602050305030304" pitchFamily="18" charset="0"/>
              </a:rPr>
              <a:t>“The end has already happened, in and through and to and for Jesus of Nazareth. The Judgment Day has taken place, on Good Friday; the apocalyptic signs that accompanied the death of Jesus make that abundantly clear. Jesus received the Father’s end-time judgment against sin, and he did so as the ransom payment in the place of the many….</a:t>
            </a:r>
          </a:p>
        </p:txBody>
      </p:sp>
    </p:spTree>
    <p:extLst>
      <p:ext uri="{BB962C8B-B14F-4D97-AF65-F5344CB8AC3E}">
        <p14:creationId xmlns:p14="http://schemas.microsoft.com/office/powerpoint/2010/main" val="3008077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9C61-058E-8DEA-DD55-3343C02C7F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E2EA0C-9F10-65FA-B295-95156C1F657E}"/>
              </a:ext>
            </a:extLst>
          </p:cNvPr>
          <p:cNvSpPr>
            <a:spLocks noGrp="1"/>
          </p:cNvSpPr>
          <p:nvPr>
            <p:ph idx="1"/>
          </p:nvPr>
        </p:nvSpPr>
        <p:spPr>
          <a:xfrm>
            <a:off x="457200" y="914400"/>
            <a:ext cx="8229600" cy="5211763"/>
          </a:xfrm>
        </p:spPr>
        <p:txBody>
          <a:bodyPr>
            <a:normAutofit/>
          </a:bodyPr>
          <a:lstStyle/>
          <a:p>
            <a:pPr marL="0" indent="0">
              <a:buNone/>
            </a:pPr>
            <a:r>
              <a:rPr lang="en-US" sz="2800" dirty="0">
                <a:latin typeface="Book Antiqua" panose="02040602050305030304" pitchFamily="18" charset="0"/>
              </a:rPr>
              <a:t>“The Judgment Day occurred on Easter, proleptically, as death was permanently overthrown in the case of Jesus… The end has happened in Jesus…. And yet, the end is not yet. For </a:t>
            </a:r>
            <a:r>
              <a:rPr lang="en-US" sz="2800" i="1" dirty="0">
                <a:latin typeface="Book Antiqua" panose="02040602050305030304" pitchFamily="18" charset="0"/>
              </a:rPr>
              <a:t>only</a:t>
            </a:r>
            <a:r>
              <a:rPr lang="en-US" sz="2800" dirty="0">
                <a:latin typeface="Book Antiqua" panose="02040602050305030304" pitchFamily="18" charset="0"/>
              </a:rPr>
              <a:t> Jesus has risen bodily, and the world is still full of sin and brokenness….The reign of God is God’s action in Jesus to restore the </a:t>
            </a:r>
            <a:r>
              <a:rPr lang="en-US" sz="2800" i="1" dirty="0">
                <a:latin typeface="Book Antiqua" panose="02040602050305030304" pitchFamily="18" charset="0"/>
              </a:rPr>
              <a:t>world</a:t>
            </a:r>
            <a:r>
              <a:rPr lang="en-US" sz="2800" dirty="0">
                <a:latin typeface="Book Antiqua" panose="02040602050305030304" pitchFamily="18" charset="0"/>
              </a:rPr>
              <a:t>, overcoming Satan and sin completely… Thus, </a:t>
            </a:r>
            <a:r>
              <a:rPr lang="en-US" sz="2800" b="1" dirty="0">
                <a:solidFill>
                  <a:srgbClr val="7030A0"/>
                </a:solidFill>
                <a:latin typeface="Book Antiqua" panose="02040602050305030304" pitchFamily="18" charset="0"/>
              </a:rPr>
              <a:t>the reign of God is already, and it is not yet. Faith looks to the already; hope longs for the not yet</a:t>
            </a:r>
            <a:r>
              <a:rPr lang="en-US" sz="2800" dirty="0">
                <a:latin typeface="Book Antiqua" panose="02040602050305030304" pitchFamily="18" charset="0"/>
              </a:rPr>
              <a:t>.” (Gibbs, 51)</a:t>
            </a:r>
          </a:p>
        </p:txBody>
      </p:sp>
    </p:spTree>
    <p:extLst>
      <p:ext uri="{BB962C8B-B14F-4D97-AF65-F5344CB8AC3E}">
        <p14:creationId xmlns:p14="http://schemas.microsoft.com/office/powerpoint/2010/main" val="2733645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04F0-4D54-A55E-A5FB-4596027EB0DC}"/>
              </a:ext>
            </a:extLst>
          </p:cNvPr>
          <p:cNvSpPr>
            <a:spLocks noGrp="1"/>
          </p:cNvSpPr>
          <p:nvPr>
            <p:ph type="title"/>
          </p:nvPr>
        </p:nvSpPr>
        <p:spPr/>
        <p:txBody>
          <a:bodyPr/>
          <a:lstStyle/>
          <a:p>
            <a:r>
              <a:rPr lang="en-US" b="1" dirty="0">
                <a:latin typeface="Book Antiqua" panose="02040602050305030304" pitchFamily="18" charset="0"/>
              </a:rPr>
              <a:t>Advent 1 – November 27</a:t>
            </a:r>
          </a:p>
        </p:txBody>
      </p:sp>
      <p:sp>
        <p:nvSpPr>
          <p:cNvPr id="3" name="Content Placeholder 2">
            <a:extLst>
              <a:ext uri="{FF2B5EF4-FFF2-40B4-BE49-F238E27FC236}">
                <a16:creationId xmlns:a16="http://schemas.microsoft.com/office/drawing/2014/main" id="{EB343BA0-C268-C2B8-E186-1811212EA2DC}"/>
              </a:ext>
            </a:extLst>
          </p:cNvPr>
          <p:cNvSpPr>
            <a:spLocks noGrp="1"/>
          </p:cNvSpPr>
          <p:nvPr>
            <p:ph idx="1"/>
          </p:nvPr>
        </p:nvSpPr>
        <p:spPr/>
        <p:txBody>
          <a:bodyPr/>
          <a:lstStyle/>
          <a:p>
            <a:pPr marL="0" indent="0">
              <a:buNone/>
            </a:pPr>
            <a:r>
              <a:rPr lang="en-US" b="0" i="0" dirty="0">
                <a:solidFill>
                  <a:srgbClr val="292B2C"/>
                </a:solidFill>
                <a:effectLst/>
                <a:latin typeface="Book Antiqua" panose="02040602050305030304" pitchFamily="18" charset="0"/>
              </a:rPr>
              <a:t>Mathew 24:36-44 (End Times) or Matthew 21:1-11 (Palm Sunday)</a:t>
            </a:r>
          </a:p>
          <a:p>
            <a:pPr marL="0" indent="0">
              <a:buNone/>
            </a:pPr>
            <a:endParaRPr lang="en-US" b="0" i="0" dirty="0">
              <a:solidFill>
                <a:srgbClr val="292B2C"/>
              </a:solidFill>
              <a:effectLst/>
              <a:latin typeface="Book Antiqua" panose="02040602050305030304" pitchFamily="18" charset="0"/>
            </a:endParaRPr>
          </a:p>
          <a:p>
            <a:pPr marL="0" indent="0">
              <a:buNone/>
            </a:pPr>
            <a:r>
              <a:rPr lang="en-US" b="0" i="0" dirty="0">
                <a:solidFill>
                  <a:srgbClr val="292B2C"/>
                </a:solidFill>
                <a:effectLst/>
                <a:latin typeface="Book Antiqua" panose="02040602050305030304" pitchFamily="18" charset="0"/>
              </a:rPr>
              <a:t>“Hosanna to the Son of David! Blessed is </a:t>
            </a:r>
            <a:r>
              <a:rPr lang="en-US" b="1" i="0" dirty="0">
                <a:solidFill>
                  <a:srgbClr val="7030A0"/>
                </a:solidFill>
                <a:effectLst/>
                <a:latin typeface="Book Antiqua" panose="02040602050305030304" pitchFamily="18" charset="0"/>
              </a:rPr>
              <a:t>he</a:t>
            </a:r>
            <a:r>
              <a:rPr lang="en-US" b="0" i="0" dirty="0">
                <a:solidFill>
                  <a:srgbClr val="292B2C"/>
                </a:solidFill>
                <a:effectLst/>
                <a:latin typeface="Book Antiqua" panose="02040602050305030304" pitchFamily="18" charset="0"/>
              </a:rPr>
              <a:t> </a:t>
            </a:r>
            <a:r>
              <a:rPr lang="en-US" b="1" i="0" dirty="0">
                <a:solidFill>
                  <a:srgbClr val="7030A0"/>
                </a:solidFill>
                <a:effectLst/>
                <a:latin typeface="Book Antiqua" panose="02040602050305030304" pitchFamily="18" charset="0"/>
              </a:rPr>
              <a:t>who comes </a:t>
            </a:r>
            <a:r>
              <a:rPr lang="en-US" b="0" i="0" dirty="0">
                <a:solidFill>
                  <a:srgbClr val="292B2C"/>
                </a:solidFill>
                <a:effectLst/>
                <a:latin typeface="Book Antiqua" panose="02040602050305030304" pitchFamily="18" charset="0"/>
              </a:rPr>
              <a:t>in the name of the Lord! Hosanna in the highest!”</a:t>
            </a:r>
          </a:p>
          <a:p>
            <a:r>
              <a:rPr lang="en-US" dirty="0">
                <a:solidFill>
                  <a:srgbClr val="292B2C"/>
                </a:solidFill>
                <a:latin typeface="Book Antiqua" panose="02040602050305030304" pitchFamily="18" charset="0"/>
              </a:rPr>
              <a:t>Preaching on both texts enables you to preach </a:t>
            </a:r>
            <a:r>
              <a:rPr lang="en-US" b="1" dirty="0">
                <a:solidFill>
                  <a:srgbClr val="7030A0"/>
                </a:solidFill>
                <a:latin typeface="Book Antiqua" panose="02040602050305030304" pitchFamily="18" charset="0"/>
              </a:rPr>
              <a:t>Now/Already and Not Yet</a:t>
            </a:r>
          </a:p>
        </p:txBody>
      </p:sp>
    </p:spTree>
    <p:extLst>
      <p:ext uri="{BB962C8B-B14F-4D97-AF65-F5344CB8AC3E}">
        <p14:creationId xmlns:p14="http://schemas.microsoft.com/office/powerpoint/2010/main" val="309698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823" y="1318886"/>
            <a:ext cx="3958000" cy="994172"/>
          </a:xfrm>
        </p:spPr>
        <p:txBody>
          <a:bodyPr vert="horz" lIns="91440" tIns="45720" rIns="91440" bIns="45720" rtlCol="0" anchor="ctr">
            <a:normAutofit fontScale="90000"/>
          </a:bodyPr>
          <a:lstStyle/>
          <a:p>
            <a:pPr algn="l">
              <a:lnSpc>
                <a:spcPct val="90000"/>
              </a:lnSpc>
            </a:pPr>
            <a:r>
              <a:rPr lang="en-US" sz="4400" kern="1200" dirty="0">
                <a:solidFill>
                  <a:schemeClr val="tx1"/>
                </a:solidFill>
                <a:latin typeface="Book Antiqua" panose="02040602050305030304" pitchFamily="18" charset="0"/>
              </a:rPr>
              <a:t>“In the beginning</a:t>
            </a:r>
            <a:br>
              <a:rPr lang="en-US" sz="4400" kern="1200" dirty="0">
                <a:solidFill>
                  <a:schemeClr val="tx1"/>
                </a:solidFill>
                <a:latin typeface="Book Antiqua" panose="02040602050305030304" pitchFamily="18" charset="0"/>
              </a:rPr>
            </a:br>
            <a:r>
              <a:rPr lang="en-US" sz="4400" kern="1200" dirty="0">
                <a:solidFill>
                  <a:schemeClr val="tx1"/>
                </a:solidFill>
                <a:latin typeface="Book Antiqua" panose="02040602050305030304" pitchFamily="18" charset="0"/>
              </a:rPr>
              <a:t>God…”</a:t>
            </a:r>
          </a:p>
        </p:txBody>
      </p:sp>
      <p:sp>
        <p:nvSpPr>
          <p:cNvPr id="7" name="TextBox 6">
            <a:extLst>
              <a:ext uri="{FF2B5EF4-FFF2-40B4-BE49-F238E27FC236}">
                <a16:creationId xmlns:a16="http://schemas.microsoft.com/office/drawing/2014/main" id="{6A175532-EB50-4291-B413-ADB21CB3FC61}"/>
              </a:ext>
            </a:extLst>
          </p:cNvPr>
          <p:cNvSpPr txBox="1"/>
          <p:nvPr/>
        </p:nvSpPr>
        <p:spPr>
          <a:xfrm>
            <a:off x="600823" y="2690308"/>
            <a:ext cx="3954666" cy="309051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350"/>
              <a:t>© NASA</a:t>
            </a:r>
          </a:p>
        </p:txBody>
      </p:sp>
      <p:sp>
        <p:nvSpPr>
          <p:cNvPr id="37"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2150369"/>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6" name="Content Placeholder 5" descr="A picture containing star, outdoor object, blurry&#10;&#10;Description automatically generated">
            <a:extLst>
              <a:ext uri="{FF2B5EF4-FFF2-40B4-BE49-F238E27FC236}">
                <a16:creationId xmlns:a16="http://schemas.microsoft.com/office/drawing/2014/main" id="{7572AEC6-7566-4445-9238-8B511DBA7C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8809"/>
          <a:stretch/>
        </p:blipFill>
        <p:spPr>
          <a:xfrm>
            <a:off x="5169988" y="2284921"/>
            <a:ext cx="3974012" cy="457307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22320340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A112-C1A8-38BD-6687-80BB7A95D2DB}"/>
              </a:ext>
            </a:extLst>
          </p:cNvPr>
          <p:cNvSpPr>
            <a:spLocks noGrp="1"/>
          </p:cNvSpPr>
          <p:nvPr>
            <p:ph type="title"/>
          </p:nvPr>
        </p:nvSpPr>
        <p:spPr/>
        <p:txBody>
          <a:bodyPr>
            <a:normAutofit fontScale="90000"/>
          </a:bodyPr>
          <a:lstStyle/>
          <a:p>
            <a:r>
              <a:rPr lang="en-US" b="1" dirty="0">
                <a:latin typeface="Book Antiqua" panose="02040602050305030304" pitchFamily="18" charset="0"/>
              </a:rPr>
              <a:t>Advent 2 – December</a:t>
            </a:r>
            <a:br>
              <a:rPr lang="en-US" b="1" dirty="0">
                <a:latin typeface="Book Antiqua" panose="02040602050305030304" pitchFamily="18" charset="0"/>
              </a:rPr>
            </a:br>
            <a:r>
              <a:rPr lang="en-US" b="1" dirty="0">
                <a:latin typeface="Book Antiqua" panose="02040602050305030304" pitchFamily="18" charset="0"/>
              </a:rPr>
              <a:t>Matthew 3:1-12 (John the Baptist)</a:t>
            </a:r>
          </a:p>
        </p:txBody>
      </p:sp>
      <p:sp>
        <p:nvSpPr>
          <p:cNvPr id="3" name="Content Placeholder 2">
            <a:extLst>
              <a:ext uri="{FF2B5EF4-FFF2-40B4-BE49-F238E27FC236}">
                <a16:creationId xmlns:a16="http://schemas.microsoft.com/office/drawing/2014/main" id="{42CB849F-2DFD-3409-0DAF-9524A781814B}"/>
              </a:ext>
            </a:extLst>
          </p:cNvPr>
          <p:cNvSpPr>
            <a:spLocks noGrp="1"/>
          </p:cNvSpPr>
          <p:nvPr>
            <p:ph idx="1"/>
          </p:nvPr>
        </p:nvSpPr>
        <p:spPr/>
        <p:txBody>
          <a:bodyPr>
            <a:normAutofit fontScale="92500" lnSpcReduction="20000"/>
          </a:bodyPr>
          <a:lstStyle/>
          <a:p>
            <a:pPr marL="0" indent="0" algn="l">
              <a:buNone/>
            </a:pPr>
            <a:r>
              <a:rPr lang="en-US" b="1" i="0" u="none" strike="noStrike" baseline="30000" dirty="0">
                <a:solidFill>
                  <a:srgbClr val="7030A0"/>
                </a:solidFill>
                <a:effectLst/>
                <a:latin typeface="Book Antiqua" panose="02040602050305030304" pitchFamily="18" charset="0"/>
              </a:rPr>
              <a:t>10</a:t>
            </a:r>
            <a:r>
              <a:rPr lang="en-US" b="1" i="0" u="none" strike="noStrike" dirty="0">
                <a:solidFill>
                  <a:srgbClr val="7030A0"/>
                </a:solidFill>
                <a:effectLst/>
                <a:latin typeface="Book Antiqua" panose="02040602050305030304" pitchFamily="18" charset="0"/>
              </a:rPr>
              <a:t>Even now </a:t>
            </a:r>
            <a:r>
              <a:rPr lang="en-US" b="0" i="0" u="none" strike="noStrike" dirty="0">
                <a:solidFill>
                  <a:srgbClr val="292B2C"/>
                </a:solidFill>
                <a:effectLst/>
                <a:latin typeface="Book Antiqua" panose="02040602050305030304" pitchFamily="18" charset="0"/>
              </a:rPr>
              <a:t>the axe is laid to the root of the trees. Every tree therefore that does not bear good fruit is cut down and thrown into the fire.</a:t>
            </a:r>
          </a:p>
          <a:p>
            <a:pPr marL="0" indent="0" algn="l">
              <a:buNone/>
            </a:pPr>
            <a:r>
              <a:rPr lang="en-US" b="0" i="0" u="none" strike="noStrike" baseline="30000" dirty="0">
                <a:solidFill>
                  <a:srgbClr val="292B2C"/>
                </a:solidFill>
                <a:effectLst/>
                <a:latin typeface="Book Antiqua" panose="02040602050305030304" pitchFamily="18" charset="0"/>
              </a:rPr>
              <a:t>11</a:t>
            </a:r>
            <a:r>
              <a:rPr lang="en-US" b="0" i="0" u="none" strike="noStrike" dirty="0">
                <a:solidFill>
                  <a:srgbClr val="292B2C"/>
                </a:solidFill>
                <a:effectLst/>
                <a:latin typeface="Book Antiqua" panose="02040602050305030304" pitchFamily="18" charset="0"/>
              </a:rPr>
              <a:t>“I baptize you with water for repentance, but he who is coming after me is mightier than I, whose sandals I am not worthy to carry. He will baptize you with the Holy Spirit and with fire. </a:t>
            </a:r>
            <a:r>
              <a:rPr lang="en-US" b="1" i="0" u="none" strike="noStrike" baseline="30000" dirty="0">
                <a:solidFill>
                  <a:srgbClr val="7030A0"/>
                </a:solidFill>
                <a:effectLst/>
                <a:latin typeface="Book Antiqua" panose="02040602050305030304" pitchFamily="18" charset="0"/>
              </a:rPr>
              <a:t>12</a:t>
            </a:r>
            <a:r>
              <a:rPr lang="en-US" b="1" i="0" u="none" strike="noStrike" dirty="0">
                <a:solidFill>
                  <a:srgbClr val="7030A0"/>
                </a:solidFill>
                <a:effectLst/>
                <a:latin typeface="Book Antiqua" panose="02040602050305030304" pitchFamily="18" charset="0"/>
              </a:rPr>
              <a:t>His winnowing fork is in his hand, and he will clear his threshing floor and gather his wheat into the barn, but the chaff he will burn with unquenchable fire</a:t>
            </a:r>
            <a:r>
              <a:rPr lang="en-US" b="1" i="0" u="none" strike="noStrike" dirty="0">
                <a:solidFill>
                  <a:srgbClr val="292B2C"/>
                </a:solidFill>
                <a:effectLst/>
                <a:latin typeface="Book Antiqua" panose="02040602050305030304" pitchFamily="18" charset="0"/>
              </a:rPr>
              <a:t>.” </a:t>
            </a:r>
            <a:r>
              <a:rPr lang="en-US" i="0" u="none" strike="noStrike" dirty="0">
                <a:solidFill>
                  <a:srgbClr val="292B2C"/>
                </a:solidFill>
                <a:effectLst/>
                <a:latin typeface="Book Antiqua" panose="02040602050305030304" pitchFamily="18" charset="0"/>
              </a:rPr>
              <a:t>Cf. 1 Peter 4:17</a:t>
            </a:r>
          </a:p>
          <a:p>
            <a:endParaRPr lang="en-US" dirty="0"/>
          </a:p>
        </p:txBody>
      </p:sp>
    </p:spTree>
    <p:extLst>
      <p:ext uri="{BB962C8B-B14F-4D97-AF65-F5344CB8AC3E}">
        <p14:creationId xmlns:p14="http://schemas.microsoft.com/office/powerpoint/2010/main" val="90566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E9D5-9444-4A3E-7D64-EBC929ABE53C}"/>
              </a:ext>
            </a:extLst>
          </p:cNvPr>
          <p:cNvSpPr>
            <a:spLocks noGrp="1"/>
          </p:cNvSpPr>
          <p:nvPr>
            <p:ph type="title"/>
          </p:nvPr>
        </p:nvSpPr>
        <p:spPr/>
        <p:txBody>
          <a:bodyPr/>
          <a:lstStyle/>
          <a:p>
            <a:r>
              <a:rPr lang="en-US" b="1" dirty="0">
                <a:solidFill>
                  <a:srgbClr val="7030A0"/>
                </a:solidFill>
                <a:latin typeface="Book Antiqua" panose="02040602050305030304" pitchFamily="18" charset="0"/>
              </a:rPr>
              <a:t>Reading and Preaching the OT</a:t>
            </a:r>
          </a:p>
        </p:txBody>
      </p:sp>
      <p:sp>
        <p:nvSpPr>
          <p:cNvPr id="3" name="Content Placeholder 2">
            <a:extLst>
              <a:ext uri="{FF2B5EF4-FFF2-40B4-BE49-F238E27FC236}">
                <a16:creationId xmlns:a16="http://schemas.microsoft.com/office/drawing/2014/main" id="{C5BECC41-1B99-2161-667E-46D6273226C6}"/>
              </a:ext>
            </a:extLst>
          </p:cNvPr>
          <p:cNvSpPr>
            <a:spLocks noGrp="1"/>
          </p:cNvSpPr>
          <p:nvPr>
            <p:ph idx="1"/>
          </p:nvPr>
        </p:nvSpPr>
        <p:spPr/>
        <p:txBody>
          <a:bodyPr/>
          <a:lstStyle/>
          <a:p>
            <a:pPr marL="0" indent="0">
              <a:buNone/>
            </a:pPr>
            <a:r>
              <a:rPr lang="en-US" dirty="0">
                <a:latin typeface="Book Antiqua" panose="02040602050305030304" pitchFamily="18" charset="0"/>
              </a:rPr>
              <a:t>“Matthew, like the other NT authors, insists that the OT should be read with an eye toward its fulfillment in Jesus. This means that the two Testaments have an essential unity and that the disciples of Jesus should never read the OT without asking the question ‘How does this passage ultimately point me to Jesus of Nazareth?’” (Gibbs, 54)</a:t>
            </a:r>
          </a:p>
          <a:p>
            <a:endParaRPr lang="en-US" dirty="0"/>
          </a:p>
        </p:txBody>
      </p:sp>
    </p:spTree>
    <p:extLst>
      <p:ext uri="{BB962C8B-B14F-4D97-AF65-F5344CB8AC3E}">
        <p14:creationId xmlns:p14="http://schemas.microsoft.com/office/powerpoint/2010/main" val="2045216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CB26-1663-69DE-466C-E6F7E2BA11C3}"/>
              </a:ext>
            </a:extLst>
          </p:cNvPr>
          <p:cNvSpPr>
            <a:spLocks noGrp="1"/>
          </p:cNvSpPr>
          <p:nvPr>
            <p:ph type="title"/>
          </p:nvPr>
        </p:nvSpPr>
        <p:spPr/>
        <p:txBody>
          <a:bodyPr>
            <a:normAutofit fontScale="90000"/>
          </a:bodyPr>
          <a:lstStyle/>
          <a:p>
            <a:r>
              <a:rPr lang="en-US" b="1" dirty="0">
                <a:latin typeface="Book Antiqua" panose="02040602050305030304" pitchFamily="18" charset="0"/>
              </a:rPr>
              <a:t>Advent 3 – December 11</a:t>
            </a:r>
            <a:br>
              <a:rPr lang="en-US" b="1" dirty="0">
                <a:latin typeface="Book Antiqua" panose="02040602050305030304" pitchFamily="18" charset="0"/>
              </a:rPr>
            </a:br>
            <a:r>
              <a:rPr lang="en-US" b="1" dirty="0">
                <a:latin typeface="Book Antiqua" panose="02040602050305030304" pitchFamily="18" charset="0"/>
              </a:rPr>
              <a:t>Isaiah 35:1-11</a:t>
            </a:r>
          </a:p>
        </p:txBody>
      </p:sp>
      <p:sp>
        <p:nvSpPr>
          <p:cNvPr id="3" name="Content Placeholder 2">
            <a:extLst>
              <a:ext uri="{FF2B5EF4-FFF2-40B4-BE49-F238E27FC236}">
                <a16:creationId xmlns:a16="http://schemas.microsoft.com/office/drawing/2014/main" id="{FB2779D1-695E-C3B0-BEA3-EF5B1DF94F03}"/>
              </a:ext>
            </a:extLst>
          </p:cNvPr>
          <p:cNvSpPr>
            <a:spLocks noGrp="1"/>
          </p:cNvSpPr>
          <p:nvPr>
            <p:ph idx="1"/>
          </p:nvPr>
        </p:nvSpPr>
        <p:spPr/>
        <p:txBody>
          <a:bodyPr>
            <a:normAutofit fontScale="77500" lnSpcReduction="20000"/>
          </a:bodyPr>
          <a:lstStyle/>
          <a:p>
            <a:pPr marL="0" indent="0" algn="l">
              <a:spcBef>
                <a:spcPts val="530"/>
              </a:spcBef>
              <a:spcAft>
                <a:spcPts val="530"/>
              </a:spcAft>
              <a:buNone/>
            </a:pPr>
            <a:r>
              <a:rPr lang="en-US" b="0" i="0" u="none" strike="noStrike" baseline="30000" dirty="0">
                <a:solidFill>
                  <a:srgbClr val="292B2C"/>
                </a:solidFill>
                <a:effectLst/>
                <a:latin typeface="Book Antiqua" panose="02040602050305030304" pitchFamily="18" charset="0"/>
              </a:rPr>
              <a:t>1</a:t>
            </a:r>
            <a:r>
              <a:rPr lang="en-US" b="0" i="0" u="none" strike="noStrike" dirty="0">
                <a:solidFill>
                  <a:srgbClr val="292B2C"/>
                </a:solidFill>
                <a:effectLst/>
                <a:latin typeface="Book Antiqua" panose="02040602050305030304" pitchFamily="18" charset="0"/>
              </a:rPr>
              <a:t>The wilderness and the dry land shall be glad;</a:t>
            </a:r>
            <a:br>
              <a:rPr lang="en-US" b="0" i="0" u="none" strike="noStrike" dirty="0">
                <a:solidFill>
                  <a:srgbClr val="292B2C"/>
                </a:solidFill>
                <a:effectLst/>
                <a:latin typeface="Book Antiqua" panose="02040602050305030304" pitchFamily="18" charset="0"/>
              </a:rPr>
            </a:br>
            <a:r>
              <a:rPr lang="en-US" b="0" i="0" u="none" strike="noStrike" dirty="0">
                <a:solidFill>
                  <a:srgbClr val="292B2C"/>
                </a:solidFill>
                <a:effectLst/>
                <a:latin typeface="Book Antiqua" panose="02040602050305030304" pitchFamily="18" charset="0"/>
              </a:rPr>
              <a:t>the desert shall rejoice and blossom like the crocus…</a:t>
            </a:r>
            <a:br>
              <a:rPr lang="en-US" b="0" i="0" u="none" strike="noStrike" dirty="0">
                <a:solidFill>
                  <a:srgbClr val="292B2C"/>
                </a:solidFill>
                <a:effectLst/>
                <a:latin typeface="Book Antiqua" panose="02040602050305030304" pitchFamily="18" charset="0"/>
              </a:rPr>
            </a:br>
            <a:r>
              <a:rPr lang="en-US" b="0" i="0" u="none" strike="noStrike" baseline="30000" dirty="0">
                <a:solidFill>
                  <a:srgbClr val="292B2C"/>
                </a:solidFill>
                <a:effectLst/>
                <a:latin typeface="Book Antiqua" panose="02040602050305030304" pitchFamily="18" charset="0"/>
              </a:rPr>
              <a:t>2</a:t>
            </a:r>
            <a:r>
              <a:rPr lang="en-US" b="0" i="0" u="none" strike="noStrike" dirty="0">
                <a:solidFill>
                  <a:srgbClr val="292B2C"/>
                </a:solidFill>
                <a:effectLst/>
                <a:latin typeface="Book Antiqua" panose="02040602050305030304" pitchFamily="18" charset="0"/>
              </a:rPr>
              <a:t>They shall see the glory of the </a:t>
            </a:r>
            <a:r>
              <a:rPr lang="en-US" b="0" i="0" u="none" strike="noStrike" cap="small" dirty="0">
                <a:solidFill>
                  <a:srgbClr val="292B2C"/>
                </a:solidFill>
                <a:effectLst/>
                <a:latin typeface="Book Antiqua" panose="02040602050305030304" pitchFamily="18" charset="0"/>
              </a:rPr>
              <a:t>Lord</a:t>
            </a:r>
            <a:r>
              <a:rPr lang="en-US" b="0" i="0" u="none" strike="noStrike" dirty="0">
                <a:solidFill>
                  <a:srgbClr val="292B2C"/>
                </a:solidFill>
                <a:effectLst/>
                <a:latin typeface="Book Antiqua" panose="02040602050305030304" pitchFamily="18" charset="0"/>
              </a:rPr>
              <a:t>,</a:t>
            </a:r>
            <a:br>
              <a:rPr lang="en-US" b="0" i="0" u="none" strike="noStrike" dirty="0">
                <a:solidFill>
                  <a:srgbClr val="292B2C"/>
                </a:solidFill>
                <a:effectLst/>
                <a:latin typeface="Book Antiqua" panose="02040602050305030304" pitchFamily="18" charset="0"/>
              </a:rPr>
            </a:br>
            <a:r>
              <a:rPr lang="en-US" b="0" i="0" u="none" strike="noStrike" dirty="0">
                <a:solidFill>
                  <a:srgbClr val="292B2C"/>
                </a:solidFill>
                <a:effectLst/>
                <a:latin typeface="Book Antiqua" panose="02040602050305030304" pitchFamily="18" charset="0"/>
              </a:rPr>
              <a:t>the majesty of our God.</a:t>
            </a:r>
            <a:br>
              <a:rPr lang="en-US" b="0" i="0" u="none" strike="noStrike" dirty="0">
                <a:solidFill>
                  <a:srgbClr val="292B2C"/>
                </a:solidFill>
                <a:effectLst/>
                <a:latin typeface="Book Antiqua" panose="02040602050305030304" pitchFamily="18" charset="0"/>
              </a:rPr>
            </a:br>
            <a:r>
              <a:rPr lang="en-US" b="0" i="0" u="none" strike="noStrike" baseline="30000" dirty="0">
                <a:solidFill>
                  <a:srgbClr val="292B2C"/>
                </a:solidFill>
                <a:effectLst/>
                <a:latin typeface="Book Antiqua" panose="02040602050305030304" pitchFamily="18" charset="0"/>
              </a:rPr>
              <a:t>3</a:t>
            </a:r>
            <a:r>
              <a:rPr lang="en-US" b="0" i="0" u="none" strike="noStrike" dirty="0">
                <a:solidFill>
                  <a:srgbClr val="292B2C"/>
                </a:solidFill>
                <a:effectLst/>
                <a:latin typeface="Book Antiqua" panose="02040602050305030304" pitchFamily="18" charset="0"/>
              </a:rPr>
              <a:t>Strengthen the weak hands,</a:t>
            </a:r>
            <a:br>
              <a:rPr lang="en-US" b="0" i="0" u="none" strike="noStrike" dirty="0">
                <a:solidFill>
                  <a:srgbClr val="292B2C"/>
                </a:solidFill>
                <a:effectLst/>
                <a:latin typeface="Book Antiqua" panose="02040602050305030304" pitchFamily="18" charset="0"/>
              </a:rPr>
            </a:br>
            <a:r>
              <a:rPr lang="en-US" b="0" i="0" u="none" strike="noStrike" dirty="0">
                <a:solidFill>
                  <a:srgbClr val="292B2C"/>
                </a:solidFill>
                <a:effectLst/>
                <a:latin typeface="Book Antiqua" panose="02040602050305030304" pitchFamily="18" charset="0"/>
              </a:rPr>
              <a:t>and make firm the feeble knees.</a:t>
            </a:r>
            <a:br>
              <a:rPr lang="en-US" b="0" i="0" u="none" strike="noStrike" dirty="0">
                <a:solidFill>
                  <a:srgbClr val="292B2C"/>
                </a:solidFill>
                <a:effectLst/>
                <a:latin typeface="Book Antiqua" panose="02040602050305030304" pitchFamily="18" charset="0"/>
              </a:rPr>
            </a:br>
            <a:r>
              <a:rPr lang="en-US" b="0" i="0" u="none" strike="noStrike" baseline="30000" dirty="0">
                <a:solidFill>
                  <a:srgbClr val="292B2C"/>
                </a:solidFill>
                <a:effectLst/>
                <a:latin typeface="Book Antiqua" panose="02040602050305030304" pitchFamily="18" charset="0"/>
              </a:rPr>
              <a:t>4</a:t>
            </a:r>
            <a:r>
              <a:rPr lang="en-US" b="0" i="0" u="none" strike="noStrike" dirty="0">
                <a:solidFill>
                  <a:srgbClr val="292B2C"/>
                </a:solidFill>
                <a:effectLst/>
                <a:latin typeface="Book Antiqua" panose="02040602050305030304" pitchFamily="18" charset="0"/>
              </a:rPr>
              <a:t>Say to those who have an anxious heart,</a:t>
            </a:r>
            <a:br>
              <a:rPr lang="en-US" b="0" i="0" u="none" strike="noStrike" dirty="0">
                <a:solidFill>
                  <a:srgbClr val="292B2C"/>
                </a:solidFill>
                <a:effectLst/>
                <a:latin typeface="Book Antiqua" panose="02040602050305030304" pitchFamily="18" charset="0"/>
              </a:rPr>
            </a:br>
            <a:r>
              <a:rPr lang="en-US" b="0" i="0" u="none" strike="noStrike" dirty="0">
                <a:solidFill>
                  <a:srgbClr val="292B2C"/>
                </a:solidFill>
                <a:effectLst/>
                <a:latin typeface="Book Antiqua" panose="02040602050305030304" pitchFamily="18" charset="0"/>
              </a:rPr>
              <a:t>“Be strong; fear not!</a:t>
            </a:r>
            <a:br>
              <a:rPr lang="en-US" b="0" i="0" u="none" strike="noStrike" dirty="0">
                <a:solidFill>
                  <a:srgbClr val="292B2C"/>
                </a:solidFill>
                <a:effectLst/>
                <a:latin typeface="Book Antiqua" panose="02040602050305030304" pitchFamily="18" charset="0"/>
              </a:rPr>
            </a:br>
            <a:r>
              <a:rPr lang="en-US" b="0" i="0" u="none" strike="noStrike" dirty="0">
                <a:solidFill>
                  <a:srgbClr val="292B2C"/>
                </a:solidFill>
                <a:effectLst/>
                <a:latin typeface="Book Antiqua" panose="02040602050305030304" pitchFamily="18" charset="0"/>
              </a:rPr>
              <a:t>Behold, </a:t>
            </a:r>
            <a:r>
              <a:rPr lang="en-US" b="1" i="0" u="none" strike="noStrike" dirty="0">
                <a:solidFill>
                  <a:srgbClr val="7030A0"/>
                </a:solidFill>
                <a:effectLst/>
                <a:latin typeface="Book Antiqua" panose="02040602050305030304" pitchFamily="18" charset="0"/>
              </a:rPr>
              <a:t>your God</a:t>
            </a:r>
            <a:br>
              <a:rPr lang="en-US" b="1" i="0" u="none" strike="noStrike" dirty="0">
                <a:solidFill>
                  <a:srgbClr val="7030A0"/>
                </a:solidFill>
                <a:effectLst/>
                <a:latin typeface="Book Antiqua" panose="02040602050305030304" pitchFamily="18" charset="0"/>
              </a:rPr>
            </a:br>
            <a:r>
              <a:rPr lang="en-US" b="1" i="0" u="none" strike="noStrike" dirty="0">
                <a:solidFill>
                  <a:srgbClr val="7030A0"/>
                </a:solidFill>
                <a:effectLst/>
                <a:latin typeface="Book Antiqua" panose="02040602050305030304" pitchFamily="18" charset="0"/>
              </a:rPr>
              <a:t>will come with vengeance,</a:t>
            </a:r>
            <a:br>
              <a:rPr lang="en-US" b="1" i="0" u="none" strike="noStrike" dirty="0">
                <a:solidFill>
                  <a:srgbClr val="7030A0"/>
                </a:solidFill>
                <a:effectLst/>
                <a:latin typeface="Book Antiqua" panose="02040602050305030304" pitchFamily="18" charset="0"/>
              </a:rPr>
            </a:br>
            <a:r>
              <a:rPr lang="en-US" b="1" i="0" u="none" strike="noStrike" dirty="0">
                <a:solidFill>
                  <a:srgbClr val="7030A0"/>
                </a:solidFill>
                <a:effectLst/>
                <a:latin typeface="Book Antiqua" panose="02040602050305030304" pitchFamily="18" charset="0"/>
              </a:rPr>
              <a:t>with the recompense of God.</a:t>
            </a:r>
            <a:br>
              <a:rPr lang="en-US" b="1" i="0" u="none" strike="noStrike" dirty="0">
                <a:solidFill>
                  <a:srgbClr val="7030A0"/>
                </a:solidFill>
                <a:effectLst/>
                <a:latin typeface="Book Antiqua" panose="02040602050305030304" pitchFamily="18" charset="0"/>
              </a:rPr>
            </a:br>
            <a:r>
              <a:rPr lang="en-US" b="1" i="0" u="none" strike="noStrike" dirty="0">
                <a:solidFill>
                  <a:srgbClr val="7030A0"/>
                </a:solidFill>
                <a:effectLst/>
                <a:latin typeface="Book Antiqua" panose="02040602050305030304" pitchFamily="18" charset="0"/>
              </a:rPr>
              <a:t>He will come and save you.”</a:t>
            </a:r>
            <a:br>
              <a:rPr lang="en-US" b="1" i="0" u="none" strike="noStrike" dirty="0">
                <a:solidFill>
                  <a:srgbClr val="7030A0"/>
                </a:solidFill>
                <a:effectLst/>
                <a:latin typeface="Book Antiqua" panose="02040602050305030304" pitchFamily="18" charset="0"/>
              </a:rPr>
            </a:br>
            <a:r>
              <a:rPr lang="en-US" b="0" i="0" u="none" strike="noStrike" baseline="30000" dirty="0">
                <a:solidFill>
                  <a:srgbClr val="292B2C"/>
                </a:solidFill>
                <a:effectLst/>
                <a:latin typeface="Book Antiqua" panose="02040602050305030304" pitchFamily="18" charset="0"/>
              </a:rPr>
              <a:t>5</a:t>
            </a:r>
            <a:r>
              <a:rPr lang="en-US" b="0" i="0" u="none" strike="noStrike" dirty="0">
                <a:solidFill>
                  <a:srgbClr val="292B2C"/>
                </a:solidFill>
                <a:effectLst/>
                <a:latin typeface="Book Antiqua" panose="02040602050305030304" pitchFamily="18" charset="0"/>
              </a:rPr>
              <a:t>Then the eyes of the blind shall be opened,</a:t>
            </a:r>
            <a:br>
              <a:rPr lang="en-US" b="0" i="0" u="none" strike="noStrike" dirty="0">
                <a:solidFill>
                  <a:srgbClr val="292B2C"/>
                </a:solidFill>
                <a:effectLst/>
                <a:latin typeface="Book Antiqua" panose="02040602050305030304" pitchFamily="18" charset="0"/>
              </a:rPr>
            </a:br>
            <a:r>
              <a:rPr lang="en-US" b="0" i="0" u="none" strike="noStrike" dirty="0">
                <a:solidFill>
                  <a:srgbClr val="292B2C"/>
                </a:solidFill>
                <a:effectLst/>
                <a:latin typeface="Book Antiqua" panose="02040602050305030304" pitchFamily="18" charset="0"/>
              </a:rPr>
              <a:t>and the ears of the deaf unstopped…</a:t>
            </a:r>
          </a:p>
          <a:p>
            <a:endParaRPr lang="en-US" dirty="0"/>
          </a:p>
        </p:txBody>
      </p:sp>
    </p:spTree>
    <p:extLst>
      <p:ext uri="{BB962C8B-B14F-4D97-AF65-F5344CB8AC3E}">
        <p14:creationId xmlns:p14="http://schemas.microsoft.com/office/powerpoint/2010/main" val="1344004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2356-CA08-50E4-CD0B-231DD9E7E47D}"/>
              </a:ext>
            </a:extLst>
          </p:cNvPr>
          <p:cNvSpPr>
            <a:spLocks noGrp="1"/>
          </p:cNvSpPr>
          <p:nvPr>
            <p:ph type="title"/>
          </p:nvPr>
        </p:nvSpPr>
        <p:spPr/>
        <p:txBody>
          <a:bodyPr>
            <a:normAutofit/>
          </a:bodyPr>
          <a:lstStyle/>
          <a:p>
            <a:r>
              <a:rPr lang="en-US" sz="3200" dirty="0">
                <a:latin typeface="Book Antiqua" panose="02040602050305030304" pitchFamily="18" charset="0"/>
              </a:rPr>
              <a:t>An Advent Sermon on  </a:t>
            </a:r>
            <a:r>
              <a:rPr lang="nl-NL" sz="3200" dirty="0">
                <a:latin typeface="Book Antiqua" panose="02040602050305030304" pitchFamily="18" charset="0"/>
              </a:rPr>
              <a:t>Joshua 1:1–6; 1 Peter 1:3–9; Hebrews 4:1–1</a:t>
            </a:r>
            <a:endParaRPr lang="en-US" sz="3200"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C4B0A58A-DAE1-A082-45A7-07A28951621D}"/>
              </a:ext>
            </a:extLst>
          </p:cNvPr>
          <p:cNvSpPr>
            <a:spLocks noGrp="1"/>
          </p:cNvSpPr>
          <p:nvPr>
            <p:ph idx="1"/>
          </p:nvPr>
        </p:nvSpPr>
        <p:spPr/>
        <p:txBody>
          <a:bodyPr>
            <a:normAutofit fontScale="62500" lnSpcReduction="20000"/>
          </a:bodyPr>
          <a:lstStyle/>
          <a:p>
            <a:pPr marL="0" indent="0">
              <a:buNone/>
            </a:pPr>
            <a:r>
              <a:rPr lang="en-US" dirty="0">
                <a:latin typeface="Book Antiqua" panose="02040602050305030304" pitchFamily="18" charset="0"/>
              </a:rPr>
              <a:t>1.  </a:t>
            </a:r>
            <a:r>
              <a:rPr lang="en-US" u="sng" dirty="0">
                <a:latin typeface="Book Antiqua" panose="02040602050305030304" pitchFamily="18" charset="0"/>
              </a:rPr>
              <a:t>Is there anything more important to you than entering heaven, the eternal promised land?</a:t>
            </a:r>
          </a:p>
          <a:p>
            <a:pPr marL="0" indent="0">
              <a:buNone/>
            </a:pPr>
            <a:r>
              <a:rPr lang="en-US" dirty="0">
                <a:latin typeface="Book Antiqua" panose="02040602050305030304" pitchFamily="18" charset="0"/>
              </a:rPr>
              <a:t>2.  </a:t>
            </a:r>
            <a:r>
              <a:rPr lang="en-US" b="1" dirty="0">
                <a:solidFill>
                  <a:srgbClr val="7030A0"/>
                </a:solidFill>
                <a:latin typeface="Book Antiqua" panose="02040602050305030304" pitchFamily="18" charset="0"/>
              </a:rPr>
              <a:t>All the advents of Jesus are leading to his final, decisive advent on the last day.</a:t>
            </a:r>
          </a:p>
          <a:p>
            <a:pPr marL="0" indent="0">
              <a:buNone/>
            </a:pPr>
            <a:r>
              <a:rPr lang="en-US" dirty="0">
                <a:latin typeface="Book Antiqua" panose="02040602050305030304" pitchFamily="18" charset="0"/>
              </a:rPr>
              <a:t>3.  Not every ancient Israelite entered the ancient promised land; not everyone today will enter heaven. </a:t>
            </a:r>
          </a:p>
          <a:p>
            <a:pPr marL="0" indent="0">
              <a:buNone/>
            </a:pPr>
            <a:r>
              <a:rPr lang="en-US" dirty="0">
                <a:latin typeface="Book Antiqua" panose="02040602050305030304" pitchFamily="18" charset="0"/>
              </a:rPr>
              <a:t>4. God’s ancient congregation forgot </a:t>
            </a:r>
            <a:r>
              <a:rPr lang="en-US" b="1" dirty="0">
                <a:solidFill>
                  <a:srgbClr val="7030A0"/>
                </a:solidFill>
                <a:latin typeface="Book Antiqua" panose="02040602050305030304" pitchFamily="18" charset="0"/>
              </a:rPr>
              <a:t>the jealous God who had brought them out of slavery. </a:t>
            </a:r>
          </a:p>
          <a:p>
            <a:pPr marL="0" indent="0">
              <a:buNone/>
            </a:pPr>
            <a:r>
              <a:rPr lang="en-US" dirty="0">
                <a:latin typeface="Book Antiqua" panose="02040602050305030304" pitchFamily="18" charset="0"/>
              </a:rPr>
              <a:t>5. </a:t>
            </a:r>
            <a:r>
              <a:rPr lang="en-US" u="sng" dirty="0">
                <a:latin typeface="Book Antiqua" panose="02040602050305030304" pitchFamily="18" charset="0"/>
              </a:rPr>
              <a:t>This deserves our greatest care. There is no more important stewardship than the stewardship of your eternal salvation.</a:t>
            </a:r>
          </a:p>
          <a:p>
            <a:pPr marL="0" indent="0">
              <a:buNone/>
            </a:pPr>
            <a:r>
              <a:rPr lang="en-US" dirty="0">
                <a:latin typeface="Book Antiqua" panose="02040602050305030304" pitchFamily="18" charset="0"/>
              </a:rPr>
              <a:t>6. </a:t>
            </a:r>
            <a:r>
              <a:rPr lang="en-US" b="1" dirty="0">
                <a:solidFill>
                  <a:srgbClr val="7030A0"/>
                </a:solidFill>
                <a:latin typeface="Book Antiqua" panose="02040602050305030304" pitchFamily="18" charset="0"/>
              </a:rPr>
              <a:t>Are you trusting the promises? Does your faith see? “The goodly land I see…” </a:t>
            </a:r>
            <a:r>
              <a:rPr lang="en-US" b="1" i="1" dirty="0">
                <a:solidFill>
                  <a:srgbClr val="7030A0"/>
                </a:solidFill>
                <a:latin typeface="Book Antiqua" panose="02040602050305030304" pitchFamily="18" charset="0"/>
              </a:rPr>
              <a:t>(The God of </a:t>
            </a:r>
            <a:r>
              <a:rPr lang="en-US" b="1" i="1" dirty="0" err="1">
                <a:solidFill>
                  <a:srgbClr val="7030A0"/>
                </a:solidFill>
                <a:latin typeface="Book Antiqua" panose="02040602050305030304" pitchFamily="18" charset="0"/>
              </a:rPr>
              <a:t>Abr’ham</a:t>
            </a:r>
            <a:r>
              <a:rPr lang="en-US" b="1" i="1" dirty="0">
                <a:solidFill>
                  <a:srgbClr val="7030A0"/>
                </a:solidFill>
                <a:latin typeface="Book Antiqua" panose="02040602050305030304" pitchFamily="18" charset="0"/>
              </a:rPr>
              <a:t> Praise)</a:t>
            </a:r>
          </a:p>
          <a:p>
            <a:pPr marL="0" indent="0">
              <a:buNone/>
            </a:pPr>
            <a:r>
              <a:rPr lang="en-US" dirty="0">
                <a:latin typeface="Book Antiqua" panose="02040602050305030304" pitchFamily="18" charset="0"/>
              </a:rPr>
              <a:t>7. So as the holidays wear down, and wear you down, </a:t>
            </a:r>
            <a:r>
              <a:rPr lang="en-US" u="sng" dirty="0">
                <a:latin typeface="Book Antiqua" panose="02040602050305030304" pitchFamily="18" charset="0"/>
              </a:rPr>
              <a:t>I pray your anticipation of the glorious future will grow exponentially</a:t>
            </a:r>
            <a:r>
              <a:rPr lang="en-US" dirty="0">
                <a:latin typeface="Book Antiqua" panose="02040602050305030304" pitchFamily="18" charset="0"/>
              </a:rPr>
              <a:t>, </a:t>
            </a:r>
            <a:r>
              <a:rPr lang="en-US" b="1" dirty="0">
                <a:solidFill>
                  <a:srgbClr val="7030A0"/>
                </a:solidFill>
                <a:latin typeface="Book Antiqua" panose="02040602050305030304" pitchFamily="18" charset="0"/>
              </a:rPr>
              <a:t>as the Spirit of God and Jesus does through his Word and promises.</a:t>
            </a:r>
          </a:p>
        </p:txBody>
      </p:sp>
    </p:spTree>
    <p:extLst>
      <p:ext uri="{BB962C8B-B14F-4D97-AF65-F5344CB8AC3E}">
        <p14:creationId xmlns:p14="http://schemas.microsoft.com/office/powerpoint/2010/main" val="3021167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A77C-853F-D1B7-1CDA-4E9760EDC481}"/>
              </a:ext>
            </a:extLst>
          </p:cNvPr>
          <p:cNvSpPr>
            <a:spLocks noGrp="1"/>
          </p:cNvSpPr>
          <p:nvPr>
            <p:ph type="title"/>
          </p:nvPr>
        </p:nvSpPr>
        <p:spPr/>
        <p:txBody>
          <a:bodyPr>
            <a:normAutofit/>
          </a:bodyPr>
          <a:lstStyle/>
          <a:p>
            <a:r>
              <a:rPr lang="en-US" b="1" dirty="0">
                <a:solidFill>
                  <a:srgbClr val="7030A0"/>
                </a:solidFill>
                <a:latin typeface="Book Antiqua" panose="02040602050305030304" pitchFamily="18" charset="0"/>
              </a:rPr>
              <a:t>Christocentricity</a:t>
            </a:r>
          </a:p>
        </p:txBody>
      </p:sp>
      <p:sp>
        <p:nvSpPr>
          <p:cNvPr id="3" name="Content Placeholder 2">
            <a:extLst>
              <a:ext uri="{FF2B5EF4-FFF2-40B4-BE49-F238E27FC236}">
                <a16:creationId xmlns:a16="http://schemas.microsoft.com/office/drawing/2014/main" id="{2B6F3324-6049-3DB9-4110-0E8E8975C16D}"/>
              </a:ext>
            </a:extLst>
          </p:cNvPr>
          <p:cNvSpPr>
            <a:spLocks noGrp="1"/>
          </p:cNvSpPr>
          <p:nvPr>
            <p:ph idx="1"/>
          </p:nvPr>
        </p:nvSpPr>
        <p:spPr/>
        <p:txBody>
          <a:bodyPr>
            <a:normAutofit fontScale="85000" lnSpcReduction="10000"/>
          </a:bodyPr>
          <a:lstStyle/>
          <a:p>
            <a:pPr marL="0" indent="0">
              <a:buNone/>
            </a:pPr>
            <a:r>
              <a:rPr lang="en-US" dirty="0">
                <a:latin typeface="Book Antiqua" panose="02040602050305030304" pitchFamily="18" charset="0"/>
              </a:rPr>
              <a:t>“Following Luther, the theologians of Lutheran orthodoxy make Christ the central theme of all Scripture. ... This conviction of all the orthodox Lutherans that the Christocentricity of Scripture as a hermeneutic principle dovetails perfectly with their belief that the theology of Scripture is one unified Christian theology, with their strong and consistent </a:t>
            </a:r>
            <a:r>
              <a:rPr lang="en-US" dirty="0" err="1">
                <a:latin typeface="Book Antiqua" panose="02040602050305030304" pitchFamily="18" charset="0"/>
              </a:rPr>
              <a:t>christological</a:t>
            </a:r>
            <a:r>
              <a:rPr lang="en-US" dirty="0">
                <a:latin typeface="Book Antiqua" panose="02040602050305030304" pitchFamily="18" charset="0"/>
              </a:rPr>
              <a:t> exegesis of the Old Testament, with their emphasis on the analogy of faith as a hermeneutical norm, and with their understanding that all Scripture is Law or Gospel…. </a:t>
            </a:r>
          </a:p>
        </p:txBody>
      </p:sp>
    </p:spTree>
    <p:extLst>
      <p:ext uri="{BB962C8B-B14F-4D97-AF65-F5344CB8AC3E}">
        <p14:creationId xmlns:p14="http://schemas.microsoft.com/office/powerpoint/2010/main" val="2909742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EFAC-C607-75AF-9DA2-D13F9B2F50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2F8C76-F323-4BDD-8468-704F2F79298D}"/>
              </a:ext>
            </a:extLst>
          </p:cNvPr>
          <p:cNvSpPr>
            <a:spLocks noGrp="1"/>
          </p:cNvSpPr>
          <p:nvPr>
            <p:ph idx="1"/>
          </p:nvPr>
        </p:nvSpPr>
        <p:spPr>
          <a:xfrm>
            <a:off x="457200" y="685800"/>
            <a:ext cx="8229600" cy="5440363"/>
          </a:xfrm>
        </p:spPr>
        <p:txBody>
          <a:bodyPr>
            <a:normAutofit fontScale="92500" lnSpcReduction="10000"/>
          </a:bodyPr>
          <a:lstStyle/>
          <a:p>
            <a:pPr marL="0" indent="0">
              <a:buNone/>
            </a:pPr>
            <a:r>
              <a:rPr lang="en-US" dirty="0">
                <a:latin typeface="Book Antiqua" panose="02040602050305030304" pitchFamily="18" charset="0"/>
              </a:rPr>
              <a:t>“To be sure, there is a vast difference between the Old and New Testament Scriptures in their presentation of doctrine; there is a definite unfolding and advance in clarity as well as phraseology and thought. The Old Testament Scriptures present the doctrine under different circumstances and different times; in the Old Testament Christ is prefigured under shadows and types as something to come. But substantially the theology of Scripture is one, even as </a:t>
            </a:r>
            <a:r>
              <a:rPr lang="en-US" b="1" dirty="0">
                <a:solidFill>
                  <a:srgbClr val="7030A0"/>
                </a:solidFill>
                <a:latin typeface="Book Antiqua" panose="02040602050305030304" pitchFamily="18" charset="0"/>
              </a:rPr>
              <a:t>Christ is one</a:t>
            </a:r>
            <a:r>
              <a:rPr lang="en-US" dirty="0">
                <a:latin typeface="Book Antiqua" panose="02040602050305030304" pitchFamily="18" charset="0"/>
              </a:rPr>
              <a:t>. </a:t>
            </a:r>
            <a:r>
              <a:rPr lang="en-US" i="1" dirty="0" err="1">
                <a:latin typeface="Book Antiqua" panose="02040602050305030304" pitchFamily="18" charset="0"/>
              </a:rPr>
              <a:t>Tempora</a:t>
            </a:r>
            <a:r>
              <a:rPr lang="en-US" i="1" dirty="0">
                <a:latin typeface="Book Antiqua" panose="02040602050305030304" pitchFamily="18" charset="0"/>
              </a:rPr>
              <a:t> </a:t>
            </a:r>
            <a:r>
              <a:rPr lang="en-US" i="1" dirty="0" err="1">
                <a:latin typeface="Book Antiqua" panose="02040602050305030304" pitchFamily="18" charset="0"/>
              </a:rPr>
              <a:t>variata</a:t>
            </a:r>
            <a:r>
              <a:rPr lang="en-US" i="1" dirty="0">
                <a:latin typeface="Book Antiqua" panose="02040602050305030304" pitchFamily="18" charset="0"/>
              </a:rPr>
              <a:t> sunt, non fides. </a:t>
            </a:r>
            <a:r>
              <a:rPr lang="en-US" sz="1700" dirty="0">
                <a:latin typeface="Book Antiqua" panose="02040602050305030304" pitchFamily="18" charset="0"/>
              </a:rPr>
              <a:t>(Robert </a:t>
            </a:r>
            <a:r>
              <a:rPr lang="en-US" sz="1700" dirty="0" err="1">
                <a:latin typeface="Book Antiqua" panose="02040602050305030304" pitchFamily="18" charset="0"/>
              </a:rPr>
              <a:t>Preus</a:t>
            </a:r>
            <a:r>
              <a:rPr lang="en-US" sz="1700" dirty="0">
                <a:latin typeface="Book Antiqua" panose="02040602050305030304" pitchFamily="18" charset="0"/>
              </a:rPr>
              <a:t>, </a:t>
            </a:r>
            <a:r>
              <a:rPr lang="en-US" sz="1700" i="1" dirty="0">
                <a:latin typeface="Book Antiqua" panose="02040602050305030304" pitchFamily="18" charset="0"/>
              </a:rPr>
              <a:t>Theology of Post-Reformation Lutheranism,</a:t>
            </a:r>
            <a:r>
              <a:rPr lang="en-US" sz="1700" dirty="0">
                <a:latin typeface="Book Antiqua" panose="02040602050305030304" pitchFamily="18" charset="0"/>
              </a:rPr>
              <a:t> II, 331-332)</a:t>
            </a:r>
            <a:endParaRPr lang="en-US" sz="1700" i="1" dirty="0">
              <a:latin typeface="Book Antiqua" panose="02040602050305030304" pitchFamily="18" charset="0"/>
            </a:endParaRPr>
          </a:p>
        </p:txBody>
      </p:sp>
    </p:spTree>
    <p:extLst>
      <p:ext uri="{BB962C8B-B14F-4D97-AF65-F5344CB8AC3E}">
        <p14:creationId xmlns:p14="http://schemas.microsoft.com/office/powerpoint/2010/main" val="3541983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9B2E-8290-9F50-C2B5-AEBE63706FAE}"/>
              </a:ext>
            </a:extLst>
          </p:cNvPr>
          <p:cNvSpPr>
            <a:spLocks noGrp="1"/>
          </p:cNvSpPr>
          <p:nvPr>
            <p:ph type="title"/>
          </p:nvPr>
        </p:nvSpPr>
        <p:spPr>
          <a:xfrm>
            <a:off x="457200" y="274638"/>
            <a:ext cx="8229600" cy="1020762"/>
          </a:xfrm>
        </p:spPr>
        <p:txBody>
          <a:bodyPr>
            <a:normAutofit fontScale="90000"/>
          </a:bodyPr>
          <a:lstStyle/>
          <a:p>
            <a:r>
              <a:rPr lang="en-US" b="1" dirty="0">
                <a:solidFill>
                  <a:srgbClr val="7030A0"/>
                </a:solidFill>
                <a:latin typeface="Book Antiqua" panose="02040602050305030304" pitchFamily="18" charset="0"/>
              </a:rPr>
              <a:t>What Image of Jesus Do Worshippers Take Home?</a:t>
            </a:r>
          </a:p>
        </p:txBody>
      </p:sp>
      <p:sp>
        <p:nvSpPr>
          <p:cNvPr id="3" name="Content Placeholder 2">
            <a:extLst>
              <a:ext uri="{FF2B5EF4-FFF2-40B4-BE49-F238E27FC236}">
                <a16:creationId xmlns:a16="http://schemas.microsoft.com/office/drawing/2014/main" id="{839A1D4F-FA39-74C7-3964-FD2F7AF0474E}"/>
              </a:ext>
            </a:extLst>
          </p:cNvPr>
          <p:cNvSpPr>
            <a:spLocks noGrp="1"/>
          </p:cNvSpPr>
          <p:nvPr>
            <p:ph idx="1"/>
          </p:nvPr>
        </p:nvSpPr>
        <p:spPr>
          <a:xfrm>
            <a:off x="457200" y="1447800"/>
            <a:ext cx="8229600" cy="4724400"/>
          </a:xfrm>
        </p:spPr>
        <p:txBody>
          <a:bodyPr>
            <a:normAutofit fontScale="92500" lnSpcReduction="20000"/>
          </a:bodyPr>
          <a:lstStyle/>
          <a:p>
            <a:pPr marL="114300" marR="0" indent="0">
              <a:lnSpc>
                <a:spcPct val="107000"/>
              </a:lnSpc>
              <a:spcBef>
                <a:spcPts val="0"/>
              </a:spcBef>
              <a:spcAft>
                <a:spcPts val="800"/>
              </a:spcAft>
              <a:buNone/>
            </a:pPr>
            <a:r>
              <a:rPr lang="en-US" sz="2600" dirty="0">
                <a:effectLst/>
                <a:latin typeface="Book Antiqua" panose="02040602050305030304" pitchFamily="18" charset="0"/>
                <a:ea typeface="Calibri" panose="020F0502020204030204" pitchFamily="34" charset="0"/>
                <a:cs typeface="Times New Roman" panose="02020603050405020304" pitchFamily="18" charset="0"/>
              </a:rPr>
              <a:t>“It is in fact a prayer that we might ever be found in the light of the face of Christ…. Living the Christian life is living always in the light of Christ’s countenance. We are not alone—always His face is upon us. Not that we can always discern Him. Clouds of doubt, shadows of sin, obstacles of grief, or illness, may come between Him and ourselves. But He is ever there to forgive, to comfort, to encourage. We turn toward Him and find joy; as the flowers of the field turn toward the sun and find strength.  As the light of the sun is the source of all earthly life so the light in the face of Jesus Christ is the source of our earthly joy and eternal hope. ‘He reflects the glory of God—upholding the universe by His word of power’ (Hebrews 1:3). Conrad </a:t>
            </a:r>
            <a:r>
              <a:rPr lang="en-US" sz="2600">
                <a:effectLst/>
                <a:latin typeface="Book Antiqua" panose="02040602050305030304" pitchFamily="18" charset="0"/>
                <a:ea typeface="Calibri" panose="020F0502020204030204" pitchFamily="34" charset="0"/>
                <a:cs typeface="Times New Roman" panose="02020603050405020304" pitchFamily="18" charset="0"/>
              </a:rPr>
              <a:t>Bergendoff</a:t>
            </a:r>
            <a:r>
              <a:rPr lang="en-US" sz="2600" dirty="0">
                <a:effectLst/>
                <a:latin typeface="Book Antiqua" panose="02040602050305030304" pitchFamily="18" charset="0"/>
                <a:ea typeface="Calibri" panose="020F0502020204030204" pitchFamily="34" charset="0"/>
                <a:cs typeface="Times New Roman" panose="02020603050405020304" pitchFamily="18" charset="0"/>
              </a:rPr>
              <a:t>, in </a:t>
            </a:r>
            <a:r>
              <a:rPr lang="en-US" sz="2600" i="1" dirty="0">
                <a:effectLst/>
                <a:latin typeface="Book Antiqua" panose="02040602050305030304" pitchFamily="18" charset="0"/>
                <a:ea typeface="Calibri" panose="020F0502020204030204" pitchFamily="34" charset="0"/>
                <a:cs typeface="Times New Roman" panose="02020603050405020304" pitchFamily="18" charset="0"/>
              </a:rPr>
              <a:t>For All the Saints, </a:t>
            </a:r>
            <a:r>
              <a:rPr lang="en-US" sz="2600" dirty="0">
                <a:effectLst/>
                <a:latin typeface="Book Antiqua" panose="02040602050305030304" pitchFamily="18" charset="0"/>
                <a:ea typeface="Calibri" panose="020F0502020204030204" pitchFamily="34" charset="0"/>
                <a:cs typeface="Times New Roman" panose="02020603050405020304" pitchFamily="18" charset="0"/>
              </a:rPr>
              <a:t>IV, 158</a:t>
            </a:r>
          </a:p>
          <a:p>
            <a:endParaRPr lang="en-US" dirty="0"/>
          </a:p>
        </p:txBody>
      </p:sp>
    </p:spTree>
    <p:extLst>
      <p:ext uri="{BB962C8B-B14F-4D97-AF65-F5344CB8AC3E}">
        <p14:creationId xmlns:p14="http://schemas.microsoft.com/office/powerpoint/2010/main" val="3545012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1282"/>
            <a:ext cx="9143980" cy="6856718"/>
          </a:xfrm>
          <a:prstGeom prst="rect">
            <a:avLst/>
          </a:prstGeom>
        </p:spPr>
      </p:pic>
    </p:spTree>
    <p:extLst>
      <p:ext uri="{BB962C8B-B14F-4D97-AF65-F5344CB8AC3E}">
        <p14:creationId xmlns:p14="http://schemas.microsoft.com/office/powerpoint/2010/main" val="1739610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4C58-8791-39F3-C417-350BF1FF43BE}"/>
              </a:ext>
            </a:extLst>
          </p:cNvPr>
          <p:cNvSpPr>
            <a:spLocks noGrp="1"/>
          </p:cNvSpPr>
          <p:nvPr>
            <p:ph type="ctrTitle"/>
          </p:nvPr>
        </p:nvSpPr>
        <p:spPr>
          <a:xfrm>
            <a:off x="685800" y="1219200"/>
            <a:ext cx="7772400" cy="3276599"/>
          </a:xfrm>
        </p:spPr>
        <p:txBody>
          <a:bodyPr>
            <a:normAutofit/>
          </a:bodyPr>
          <a:lstStyle/>
          <a:p>
            <a:br>
              <a:rPr lang="en-US" sz="6000" b="1" dirty="0"/>
            </a:br>
            <a:r>
              <a:rPr lang="en-US" sz="8000" b="1" i="1" dirty="0">
                <a:solidFill>
                  <a:srgbClr val="7030A0"/>
                </a:solidFill>
                <a:effectLst>
                  <a:outerShdw blurRad="38100" dist="38100" dir="2700000" algn="tl">
                    <a:srgbClr val="000000">
                      <a:alpha val="43137"/>
                    </a:srgbClr>
                  </a:outerShdw>
                </a:effectLst>
                <a:latin typeface="Book Antiqua" panose="02040602050305030304" pitchFamily="18" charset="0"/>
              </a:rPr>
              <a:t>Christocentric</a:t>
            </a:r>
            <a:br>
              <a:rPr lang="en-US" sz="6700" b="1" i="1" dirty="0">
                <a:solidFill>
                  <a:srgbClr val="7030A0"/>
                </a:solidFill>
                <a:effectLst>
                  <a:outerShdw blurRad="38100" dist="38100" dir="2700000" algn="tl">
                    <a:srgbClr val="000000">
                      <a:alpha val="43137"/>
                    </a:srgbClr>
                  </a:outerShdw>
                </a:effectLst>
                <a:latin typeface="Book Antiqua" panose="02040602050305030304" pitchFamily="18" charset="0"/>
              </a:rPr>
            </a:br>
            <a:r>
              <a:rPr lang="en-US" sz="4900" b="1" i="1" dirty="0">
                <a:solidFill>
                  <a:srgbClr val="7030A0"/>
                </a:solidFill>
                <a:effectLst>
                  <a:outerShdw blurRad="38100" dist="38100" dir="2700000" algn="tl">
                    <a:srgbClr val="000000">
                      <a:alpha val="43137"/>
                    </a:srgbClr>
                  </a:outerShdw>
                </a:effectLst>
                <a:latin typeface="Book Antiqua" panose="02040602050305030304" pitchFamily="18" charset="0"/>
              </a:rPr>
              <a:t>What Does This Mean?</a:t>
            </a:r>
            <a:endParaRPr lang="en-US" sz="4900" b="1" dirty="0">
              <a:solidFill>
                <a:srgbClr val="7030A0"/>
              </a:solidFill>
              <a:latin typeface="Book Antiqua" panose="02040602050305030304" pitchFamily="18" charset="0"/>
            </a:endParaRPr>
          </a:p>
        </p:txBody>
      </p:sp>
      <p:sp>
        <p:nvSpPr>
          <p:cNvPr id="3" name="Subtitle 2">
            <a:extLst>
              <a:ext uri="{FF2B5EF4-FFF2-40B4-BE49-F238E27FC236}">
                <a16:creationId xmlns:a16="http://schemas.microsoft.com/office/drawing/2014/main" id="{92263FC2-CD87-C036-9D47-002E66807BAB}"/>
              </a:ext>
            </a:extLst>
          </p:cNvPr>
          <p:cNvSpPr>
            <a:spLocks noGrp="1"/>
          </p:cNvSpPr>
          <p:nvPr>
            <p:ph type="subTitle" idx="1"/>
          </p:nvPr>
        </p:nvSpPr>
        <p:spPr/>
        <p:txBody>
          <a:bodyPr>
            <a:normAutofit/>
          </a:bodyPr>
          <a:lstStyle/>
          <a:p>
            <a:endParaRPr lang="en-US" sz="4400" dirty="0"/>
          </a:p>
        </p:txBody>
      </p:sp>
    </p:spTree>
    <p:extLst>
      <p:ext uri="{BB962C8B-B14F-4D97-AF65-F5344CB8AC3E}">
        <p14:creationId xmlns:p14="http://schemas.microsoft.com/office/powerpoint/2010/main" val="4165873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0B4FF-7BDD-E644-BEB4-99C838AB5D72}"/>
              </a:ext>
            </a:extLst>
          </p:cNvPr>
          <p:cNvSpPr>
            <a:spLocks noGrp="1"/>
          </p:cNvSpPr>
          <p:nvPr>
            <p:ph idx="1"/>
          </p:nvPr>
        </p:nvSpPr>
        <p:spPr>
          <a:xfrm>
            <a:off x="457200" y="609600"/>
            <a:ext cx="8229600" cy="5516563"/>
          </a:xfrm>
        </p:spPr>
        <p:txBody>
          <a:bodyPr>
            <a:normAutofit/>
          </a:bodyPr>
          <a:lstStyle/>
          <a:p>
            <a:pPr marL="0" marR="0" indent="0">
              <a:spcBef>
                <a:spcPts val="0"/>
              </a:spcBef>
              <a:spcAft>
                <a:spcPts val="0"/>
              </a:spcAft>
              <a:buNone/>
            </a:pPr>
            <a:endParaRPr lang="en-US" sz="2800" dirty="0">
              <a:solidFill>
                <a:srgbClr val="201F1E"/>
              </a:solidFill>
              <a:latin typeface="Book Antiqua" panose="02040602050305030304" pitchFamily="18" charset="0"/>
              <a:ea typeface="Times New Roman" panose="02020603050405020304" pitchFamily="18" charset="0"/>
            </a:endParaRPr>
          </a:p>
          <a:p>
            <a:pPr marL="0" marR="0" indent="0" algn="ctr">
              <a:spcBef>
                <a:spcPts val="0"/>
              </a:spcBef>
              <a:spcAft>
                <a:spcPts val="0"/>
              </a:spcAft>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Yesterday: One Christ, and </a:t>
            </a:r>
            <a:r>
              <a:rPr lang="en-US" sz="2800" b="1" i="1" dirty="0">
                <a:solidFill>
                  <a:srgbClr val="201F1E"/>
                </a:solidFill>
                <a:effectLst/>
                <a:latin typeface="Book Antiqua" panose="02040602050305030304" pitchFamily="18" charset="0"/>
                <a:ea typeface="Times New Roman" panose="02020603050405020304" pitchFamily="18" charset="0"/>
              </a:rPr>
              <a:t>He Is Now!</a:t>
            </a:r>
          </a:p>
          <a:p>
            <a:pPr>
              <a:spcBef>
                <a:spcPts val="0"/>
              </a:spcBef>
            </a:pPr>
            <a:endParaRPr lang="en-US" sz="2800" dirty="0">
              <a:solidFill>
                <a:srgbClr val="201F1E"/>
              </a:solidFill>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Today: 		Christocentric means </a:t>
            </a:r>
          </a:p>
          <a:p>
            <a:pPr marL="0" indent="0">
              <a:spcBef>
                <a:spcPts val="0"/>
              </a:spcBef>
              <a:buNone/>
            </a:pPr>
            <a:r>
              <a:rPr lang="en-US" sz="3600" b="1" dirty="0">
                <a:solidFill>
                  <a:srgbClr val="7030A0"/>
                </a:solidFill>
                <a:effectLst/>
                <a:latin typeface="Book Antiqua" panose="02040602050305030304" pitchFamily="18" charset="0"/>
                <a:ea typeface="Times New Roman" panose="02020603050405020304" pitchFamily="18" charset="0"/>
              </a:rPr>
              <a:t>Caring for Souls: This Worldliness </a:t>
            </a:r>
          </a:p>
          <a:p>
            <a:pPr>
              <a:spcBef>
                <a:spcPts val="0"/>
              </a:spcBef>
            </a:pPr>
            <a:endParaRPr lang="en-US" sz="2800" b="1" dirty="0">
              <a:solidFill>
                <a:srgbClr val="7030A0"/>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Tomorrow: The Goal of Soul Care: The Not Yet</a:t>
            </a:r>
          </a:p>
          <a:p>
            <a:pPr marL="0" indent="0">
              <a:spcBef>
                <a:spcPts val="0"/>
              </a:spcBef>
              <a:buNone/>
            </a:pPr>
            <a:endParaRPr lang="en-US" sz="2800" dirty="0">
              <a:solidFill>
                <a:srgbClr val="201F1E"/>
              </a:solidFill>
              <a:latin typeface="Book Antiqua" panose="02040602050305030304" pitchFamily="18" charset="0"/>
              <a:ea typeface="Times New Roman" panose="02020603050405020304" pitchFamily="18" charset="0"/>
            </a:endParaRPr>
          </a:p>
          <a:p>
            <a:pPr marL="0" indent="0">
              <a:spcBef>
                <a:spcPts val="0"/>
              </a:spcBef>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First, let’s pull back again…</a:t>
            </a:r>
            <a:endParaRPr lang="en-US" sz="2800" dirty="0">
              <a:effectLst/>
              <a:latin typeface="Book Antiqua" panose="02040602050305030304" pitchFamily="18" charset="0"/>
              <a:ea typeface="Times New Roman" panose="02020603050405020304" pitchFamily="18" charset="0"/>
            </a:endParaRPr>
          </a:p>
          <a:p>
            <a:pPr marL="0" indent="0">
              <a:spcBef>
                <a:spcPts val="0"/>
              </a:spcBef>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579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nebula in space&#10;&#10;Description automatically generated with low confidence">
            <a:extLst>
              <a:ext uri="{FF2B5EF4-FFF2-40B4-BE49-F238E27FC236}">
                <a16:creationId xmlns:a16="http://schemas.microsoft.com/office/drawing/2014/main" id="{DBEF3133-D71C-47DD-89EC-841AE3CC18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5438"/>
          <a:stretch/>
        </p:blipFill>
        <p:spPr>
          <a:xfrm>
            <a:off x="22860" y="10"/>
            <a:ext cx="9143998"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4FCD294-EA55-499A-BB77-BFCD269E93E9}"/>
              </a:ext>
            </a:extLst>
          </p:cNvPr>
          <p:cNvSpPr txBox="1"/>
          <p:nvPr/>
        </p:nvSpPr>
        <p:spPr>
          <a:xfrm>
            <a:off x="628650" y="2434201"/>
            <a:ext cx="2866641"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 NASA</a:t>
            </a:r>
          </a:p>
        </p:txBody>
      </p:sp>
      <p:sp>
        <p:nvSpPr>
          <p:cNvPr id="9" name="TextBox 8">
            <a:extLst>
              <a:ext uri="{FF2B5EF4-FFF2-40B4-BE49-F238E27FC236}">
                <a16:creationId xmlns:a16="http://schemas.microsoft.com/office/drawing/2014/main" id="{753047DA-03ED-BA2F-464F-3975C42D7198}"/>
              </a:ext>
            </a:extLst>
          </p:cNvPr>
          <p:cNvSpPr txBox="1"/>
          <p:nvPr/>
        </p:nvSpPr>
        <p:spPr>
          <a:xfrm>
            <a:off x="533400" y="3241224"/>
            <a:ext cx="6324600" cy="2438873"/>
          </a:xfrm>
          <a:prstGeom prst="rect">
            <a:avLst/>
          </a:prstGeom>
          <a:noFill/>
        </p:spPr>
        <p:txBody>
          <a:bodyPr wrap="square">
            <a:spAutoFit/>
          </a:bodyPr>
          <a:lstStyle/>
          <a:p>
            <a:pPr marL="0" marR="0">
              <a:lnSpc>
                <a:spcPct val="107000"/>
              </a:lnSpc>
              <a:spcBef>
                <a:spcPts val="0"/>
              </a:spcBef>
              <a:spcAft>
                <a:spcPts val="800"/>
              </a:spcAft>
            </a:pPr>
            <a:r>
              <a:rPr lang="en-US" sz="4400" dirty="0">
                <a:latin typeface="Book Antiqua" panose="02040602050305030304" pitchFamily="18" charset="0"/>
                <a:ea typeface="Calibri" panose="020F0502020204030204" pitchFamily="34" charset="0"/>
                <a:cs typeface="Times New Roman" panose="02020603050405020304" pitchFamily="18" charset="0"/>
              </a:rPr>
              <a:t>…c</a:t>
            </a:r>
            <a:r>
              <a:rPr lang="en-US" sz="4400" dirty="0">
                <a:effectLst/>
                <a:latin typeface="Book Antiqua" panose="02040602050305030304" pitchFamily="18" charset="0"/>
                <a:ea typeface="Calibri" panose="020F0502020204030204" pitchFamily="34" charset="0"/>
                <a:cs typeface="Times New Roman" panose="02020603050405020304" pitchFamily="18" charset="0"/>
              </a:rPr>
              <a:t>reated </a:t>
            </a:r>
          </a:p>
          <a:p>
            <a:pPr marL="0" marR="0">
              <a:lnSpc>
                <a:spcPct val="107000"/>
              </a:lnSpc>
              <a:spcBef>
                <a:spcPts val="0"/>
              </a:spcBef>
              <a:spcAft>
                <a:spcPts val="800"/>
              </a:spcAft>
            </a:pPr>
            <a:r>
              <a:rPr lang="en-US" sz="4400" dirty="0">
                <a:effectLst/>
                <a:latin typeface="Book Antiqua" panose="02040602050305030304" pitchFamily="18" charset="0"/>
                <a:ea typeface="Calibri" panose="020F0502020204030204" pitchFamily="34" charset="0"/>
                <a:cs typeface="Times New Roman" panose="02020603050405020304" pitchFamily="18" charset="0"/>
              </a:rPr>
              <a:t>the </a:t>
            </a:r>
          </a:p>
          <a:p>
            <a:pPr marL="0" marR="0">
              <a:lnSpc>
                <a:spcPct val="107000"/>
              </a:lnSpc>
              <a:spcBef>
                <a:spcPts val="0"/>
              </a:spcBef>
              <a:spcAft>
                <a:spcPts val="800"/>
              </a:spcAft>
            </a:pPr>
            <a:r>
              <a:rPr lang="en-US" sz="4400" dirty="0">
                <a:effectLst/>
                <a:latin typeface="Book Antiqua" panose="02040602050305030304" pitchFamily="18" charset="0"/>
                <a:ea typeface="Calibri" panose="020F0502020204030204" pitchFamily="34" charset="0"/>
                <a:cs typeface="Times New Roman" panose="02020603050405020304" pitchFamily="18" charset="0"/>
              </a:rPr>
              <a:t>heavens</a:t>
            </a:r>
          </a:p>
        </p:txBody>
      </p:sp>
    </p:spTree>
    <p:extLst>
      <p:ext uri="{BB962C8B-B14F-4D97-AF65-F5344CB8AC3E}">
        <p14:creationId xmlns:p14="http://schemas.microsoft.com/office/powerpoint/2010/main" val="3765937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1282"/>
            <a:ext cx="9143980" cy="6856718"/>
          </a:xfrm>
          <a:prstGeom prst="rect">
            <a:avLst/>
          </a:prstGeom>
        </p:spPr>
      </p:pic>
    </p:spTree>
    <p:extLst>
      <p:ext uri="{BB962C8B-B14F-4D97-AF65-F5344CB8AC3E}">
        <p14:creationId xmlns:p14="http://schemas.microsoft.com/office/powerpoint/2010/main" val="3918767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E7B990-488D-341D-9E08-2399168BEAD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11" r="3373"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007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kistan floods: Map and satellite photos show extent of ...">
            <a:extLst>
              <a:ext uri="{FF2B5EF4-FFF2-40B4-BE49-F238E27FC236}">
                <a16:creationId xmlns:a16="http://schemas.microsoft.com/office/drawing/2014/main" id="{2BFF98E7-CB23-0537-0E63-A315E39218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4985"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85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review">
            <a:extLst>
              <a:ext uri="{FF2B5EF4-FFF2-40B4-BE49-F238E27FC236}">
                <a16:creationId xmlns:a16="http://schemas.microsoft.com/office/drawing/2014/main" id="{AF6D0AAE-D327-44F5-3239-2FEB2241BF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917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67CA56-04B7-CAC7-EDB2-4F51CAEFCA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06" r="23680"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0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0B7C-B533-7EEC-FDD4-8F15793EC2BB}"/>
              </a:ext>
            </a:extLst>
          </p:cNvPr>
          <p:cNvSpPr>
            <a:spLocks noGrp="1"/>
          </p:cNvSpPr>
          <p:nvPr>
            <p:ph type="title"/>
          </p:nvPr>
        </p:nvSpPr>
        <p:spPr/>
        <p:txBody>
          <a:bodyPr/>
          <a:lstStyle/>
          <a:p>
            <a:pPr algn="ctr"/>
            <a:r>
              <a:rPr lang="en-US" b="1" dirty="0">
                <a:solidFill>
                  <a:srgbClr val="7030A0"/>
                </a:solidFill>
                <a:latin typeface="Book Antiqua" panose="02040602050305030304" pitchFamily="18" charset="0"/>
              </a:rPr>
              <a:t>“This Worldliness”</a:t>
            </a:r>
          </a:p>
        </p:txBody>
      </p:sp>
      <p:sp>
        <p:nvSpPr>
          <p:cNvPr id="3" name="Content Placeholder 2">
            <a:extLst>
              <a:ext uri="{FF2B5EF4-FFF2-40B4-BE49-F238E27FC236}">
                <a16:creationId xmlns:a16="http://schemas.microsoft.com/office/drawing/2014/main" id="{F4A9DE3C-D3B2-8C72-D11A-6D85F9F1E3BD}"/>
              </a:ext>
            </a:extLst>
          </p:cNvPr>
          <p:cNvSpPr>
            <a:spLocks noGrp="1"/>
          </p:cNvSpPr>
          <p:nvPr>
            <p:ph idx="1"/>
          </p:nvPr>
        </p:nvSpPr>
        <p:spPr/>
        <p:txBody>
          <a:bodyPr>
            <a:normAutofit/>
          </a:bodyPr>
          <a:lstStyle/>
          <a:p>
            <a:pPr marL="0" indent="0">
              <a:buNone/>
            </a:pPr>
            <a:r>
              <a:rPr lang="en-US" sz="2000" dirty="0">
                <a:effectLst/>
                <a:latin typeface="Book Antiqua" panose="02040602050305030304" pitchFamily="18" charset="0"/>
                <a:ea typeface="Times New Roman" panose="02020603050405020304" pitchFamily="18" charset="0"/>
              </a:rPr>
              <a:t>“During the last year or so I’ve come to know and understand more and more the profound this-worldliness of Christianity.  The Christian is not a homo religious, but simply a man, as Jesus was a man – in contrast, shall we say, to John the Baptist.  I don’t mean the shallow and banal this-worldliness of the enlightened, the busy, the comfortable, or the lascivious, but the profound this-worldliness, characterized by discipline and the constant knowledge of death and resurrection.  I think Luther lived a this-worldly life in this sense.</a:t>
            </a:r>
          </a:p>
          <a:p>
            <a:pPr marL="0" indent="0">
              <a:buNone/>
            </a:pP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“I remember a conversation that I had in America thirteen years ago with a young French pastor.  We were asking ourselves quite simply what we wanted to do with our lives.  He said he would like to become a saint (and I think it’s quite likely that he did become one).  At the time, I was very impressed, but I disagreed with him, and said, in effect, that I should like to learn to have faith….  </a:t>
            </a:r>
            <a:endParaRPr lang="en-US" sz="2000" dirty="0">
              <a:latin typeface="Book Antiqua" panose="02040602050305030304" pitchFamily="18" charset="0"/>
            </a:endParaRPr>
          </a:p>
        </p:txBody>
      </p:sp>
    </p:spTree>
    <p:extLst>
      <p:ext uri="{BB962C8B-B14F-4D97-AF65-F5344CB8AC3E}">
        <p14:creationId xmlns:p14="http://schemas.microsoft.com/office/powerpoint/2010/main" val="711924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413C-09A0-8FBB-1815-61D54BB00319}"/>
              </a:ext>
            </a:extLst>
          </p:cNvPr>
          <p:cNvSpPr>
            <a:spLocks noGrp="1"/>
          </p:cNvSpPr>
          <p:nvPr>
            <p:ph type="title"/>
          </p:nvPr>
        </p:nvSpPr>
        <p:spPr>
          <a:xfrm>
            <a:off x="457200" y="274638"/>
            <a:ext cx="8229600" cy="106362"/>
          </a:xfrm>
        </p:spPr>
        <p:txBody>
          <a:bodyPr>
            <a:normAutofit fontScale="90000"/>
          </a:bodyPr>
          <a:lstStyle/>
          <a:p>
            <a:endParaRPr lang="en-US" dirty="0"/>
          </a:p>
        </p:txBody>
      </p:sp>
      <p:sp>
        <p:nvSpPr>
          <p:cNvPr id="4" name="Rectangle 1">
            <a:extLst>
              <a:ext uri="{FF2B5EF4-FFF2-40B4-BE49-F238E27FC236}">
                <a16:creationId xmlns:a16="http://schemas.microsoft.com/office/drawing/2014/main" id="{F7CC3EA7-E7B5-B846-4EF0-7DE67C4AC8A4}"/>
              </a:ext>
            </a:extLst>
          </p:cNvPr>
          <p:cNvSpPr>
            <a:spLocks noGrp="1" noChangeArrowheads="1"/>
          </p:cNvSpPr>
          <p:nvPr>
            <p:ph idx="1"/>
          </p:nvPr>
        </p:nvSpPr>
        <p:spPr bwMode="auto">
          <a:xfrm>
            <a:off x="457200" y="1354804"/>
            <a:ext cx="81534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None/>
            </a:pP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I discovered later, and I’m still discovering right up to this moment, that it is only by living completely in this world that one learns to have faith.  One must completely abandon any attempt to make something of oneself, whether it be a saint, or a converted sinner, or a churchman (a so-called priestly type!), a righteous man or an unrighteous one, a sick man or a healthy one.  By this-worldliness I mean living unreservedly in life’s duties, problem, successes and failures, experiences and perplexities.  In so doing we throw ourselves completely into the arms of God, taking seriously, not our own sufferings, but those of God in the world – watching with Christ in Gethsemane.  That, I think, is faith; that is metanoia; and that is how one comes a man and a Christian.</a:t>
            </a:r>
          </a:p>
          <a:p>
            <a:pPr marL="0" indent="0" eaLnBrk="0" fontAlgn="base" hangingPunct="0">
              <a:spcBef>
                <a:spcPct val="0"/>
              </a:spcBef>
              <a:spcAft>
                <a:spcPct val="0"/>
              </a:spcAft>
              <a:buNone/>
            </a:pPr>
            <a:endParaRPr kumimoji="0" lang="en-US" altLang="en-US" sz="2000" b="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“May God in His mercy lead us through these times; but above all, may He lead us to Himself.”  (</a:t>
            </a:r>
            <a:r>
              <a:rPr kumimoji="0" lang="en-US" altLang="en-US" sz="2000" b="0" u="sng"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Letters and Papers from Prison</a:t>
            </a: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 Collier; pp. 369-370)</a:t>
            </a:r>
            <a:endParaRPr kumimoji="0" lang="en-US" altLang="en-US" sz="2000" b="0" u="none" strike="noStrike" cap="none" normalizeH="0" baseline="0" dirty="0">
              <a:ln>
                <a:noFill/>
              </a:ln>
              <a:solidFill>
                <a:schemeClr val="tx1"/>
              </a:solidFill>
              <a:effectLst/>
              <a:latin typeface="Book Antiqua" panose="02040602050305030304" pitchFamily="18" charset="0"/>
            </a:endParaRPr>
          </a:p>
        </p:txBody>
      </p:sp>
    </p:spTree>
    <p:extLst>
      <p:ext uri="{BB962C8B-B14F-4D97-AF65-F5344CB8AC3E}">
        <p14:creationId xmlns:p14="http://schemas.microsoft.com/office/powerpoint/2010/main" val="3890843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6CE8-1ECF-442A-AD53-8B748C413EAA}"/>
              </a:ext>
            </a:extLst>
          </p:cNvPr>
          <p:cNvSpPr>
            <a:spLocks noGrp="1"/>
          </p:cNvSpPr>
          <p:nvPr>
            <p:ph type="title"/>
          </p:nvPr>
        </p:nvSpPr>
        <p:spPr>
          <a:xfrm>
            <a:off x="628650" y="365127"/>
            <a:ext cx="7886700" cy="920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6D1524A-7E1B-CE32-852E-57FCBCBDF58D}"/>
              </a:ext>
            </a:extLst>
          </p:cNvPr>
          <p:cNvSpPr>
            <a:spLocks noGrp="1"/>
          </p:cNvSpPr>
          <p:nvPr>
            <p:ph idx="1"/>
          </p:nvPr>
        </p:nvSpPr>
        <p:spPr>
          <a:xfrm>
            <a:off x="628650" y="990600"/>
            <a:ext cx="7886700" cy="5186363"/>
          </a:xfrm>
        </p:spPr>
        <p:txBody>
          <a:bodyPr>
            <a:noAutofit/>
          </a:bodyPr>
          <a:lstStyle/>
          <a:p>
            <a:pPr marL="0" indent="0">
              <a:buNone/>
            </a:pPr>
            <a:r>
              <a:rPr lang="en-US" sz="3200" dirty="0">
                <a:latin typeface="Book Antiqua" panose="02040602050305030304" pitchFamily="18" charset="0"/>
              </a:rPr>
              <a:t>Bonhoeffer was a theological intellectual who sought faith by plunging himself into “this worldliness”.</a:t>
            </a:r>
          </a:p>
          <a:p>
            <a:endParaRPr lang="en-US" sz="3200" dirty="0">
              <a:latin typeface="Book Antiqua" panose="02040602050305030304" pitchFamily="18" charset="0"/>
            </a:endParaRPr>
          </a:p>
          <a:p>
            <a:pPr marL="0" indent="0">
              <a:buNone/>
            </a:pPr>
            <a:r>
              <a:rPr lang="en-US" sz="3200" dirty="0">
                <a:latin typeface="Book Antiqua" panose="02040602050305030304" pitchFamily="18" charset="0"/>
              </a:rPr>
              <a:t>What about people and parishioners who are hurting in their lives, in their own Gethsemanes, but have only shallow biblical knowledge? </a:t>
            </a:r>
          </a:p>
          <a:p>
            <a:pPr marL="0" indent="0">
              <a:buNone/>
            </a:pPr>
            <a:endParaRPr lang="en-US" sz="3200" dirty="0">
              <a:latin typeface="Book Antiqua" panose="02040602050305030304" pitchFamily="18" charset="0"/>
            </a:endParaRPr>
          </a:p>
          <a:p>
            <a:pPr marL="0" indent="0">
              <a:buNone/>
            </a:pPr>
            <a:r>
              <a:rPr lang="en-US" sz="3200" dirty="0">
                <a:latin typeface="Book Antiqua" panose="02040602050305030304" pitchFamily="18" charset="0"/>
              </a:rPr>
              <a:t>How do we provide soul care for them?</a:t>
            </a:r>
          </a:p>
        </p:txBody>
      </p:sp>
    </p:spTree>
    <p:extLst>
      <p:ext uri="{BB962C8B-B14F-4D97-AF65-F5344CB8AC3E}">
        <p14:creationId xmlns:p14="http://schemas.microsoft.com/office/powerpoint/2010/main" val="3438792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pset couple at home. Upset couple at home. Handsome man and beautiful young woman are having quarrel. Sitting on sofa together. Family problems. marriage problems stock pictures, royalty-free photos &amp; images">
            <a:extLst>
              <a:ext uri="{FF2B5EF4-FFF2-40B4-BE49-F238E27FC236}">
                <a16:creationId xmlns:a16="http://schemas.microsoft.com/office/drawing/2014/main" id="{25E8DCE6-2B03-172F-6CD7-D6D4F7E7EE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556" r="2429"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77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ose up of woman having a mental breakdown - drug abuse stock pictures, royalty-free photos &amp; images">
            <a:extLst>
              <a:ext uri="{FF2B5EF4-FFF2-40B4-BE49-F238E27FC236}">
                <a16:creationId xmlns:a16="http://schemas.microsoft.com/office/drawing/2014/main" id="{35453A1E-ADFE-5044-4523-39D718525C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51"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4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48C9DD1-11C1-109B-441B-D06973E51538}"/>
              </a:ext>
            </a:extLst>
          </p:cNvPr>
          <p:cNvPicPr>
            <a:picLocks noChangeAspect="1"/>
          </p:cNvPicPr>
          <p:nvPr/>
        </p:nvPicPr>
        <p:blipFill rotWithShape="1">
          <a:blip r:embed="rId2">
            <a:extLst>
              <a:ext uri="{28A0092B-C50C-407E-A947-70E740481C1C}">
                <a14:useLocalDpi xmlns:a14="http://schemas.microsoft.com/office/drawing/2010/main" val="0"/>
              </a:ext>
            </a:extLst>
          </a:blip>
          <a:srcRect l="20757" r="19759"/>
          <a:stretch/>
        </p:blipFill>
        <p:spPr>
          <a:xfrm>
            <a:off x="1891767" y="10"/>
            <a:ext cx="7252231"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5407D3-FFDF-3DAA-F10F-839844221B15}"/>
              </a:ext>
            </a:extLst>
          </p:cNvPr>
          <p:cNvSpPr>
            <a:spLocks noGrp="1"/>
          </p:cNvSpPr>
          <p:nvPr>
            <p:ph type="title"/>
          </p:nvPr>
        </p:nvSpPr>
        <p:spPr>
          <a:xfrm>
            <a:off x="628650" y="365125"/>
            <a:ext cx="2866641" cy="1899912"/>
          </a:xfrm>
        </p:spPr>
        <p:txBody>
          <a:bodyPr>
            <a:normAutofit/>
          </a:bodyPr>
          <a:lstStyle/>
          <a:p>
            <a:r>
              <a:rPr lang="en-US" sz="3500" dirty="0" err="1">
                <a:latin typeface="Book Antiqua" panose="02040602050305030304" pitchFamily="18" charset="0"/>
              </a:rPr>
              <a:t>Sagitarius</a:t>
            </a:r>
            <a:r>
              <a:rPr lang="en-US" sz="3500" dirty="0">
                <a:latin typeface="Book Antiqua" panose="02040602050305030304" pitchFamily="18" charset="0"/>
              </a:rPr>
              <a:t> A*</a:t>
            </a:r>
            <a:br>
              <a:rPr lang="en-US" sz="3500" dirty="0">
                <a:latin typeface="Book Antiqua" panose="02040602050305030304" pitchFamily="18" charset="0"/>
              </a:rPr>
            </a:br>
            <a:r>
              <a:rPr lang="en-US" sz="3500" dirty="0">
                <a:latin typeface="Book Antiqua" panose="02040602050305030304" pitchFamily="18" charset="0"/>
              </a:rPr>
              <a:t>May 12, 2022</a:t>
            </a:r>
          </a:p>
        </p:txBody>
      </p:sp>
      <p:sp>
        <p:nvSpPr>
          <p:cNvPr id="9" name="Content Placeholder 8">
            <a:extLst>
              <a:ext uri="{FF2B5EF4-FFF2-40B4-BE49-F238E27FC236}">
                <a16:creationId xmlns:a16="http://schemas.microsoft.com/office/drawing/2014/main" id="{8BBC5961-03F3-C609-2238-62F955414036}"/>
              </a:ext>
            </a:extLst>
          </p:cNvPr>
          <p:cNvSpPr>
            <a:spLocks noGrp="1"/>
          </p:cNvSpPr>
          <p:nvPr>
            <p:ph idx="1"/>
          </p:nvPr>
        </p:nvSpPr>
        <p:spPr>
          <a:xfrm>
            <a:off x="628649" y="2265037"/>
            <a:ext cx="2866641" cy="3742762"/>
          </a:xfrm>
        </p:spPr>
        <p:txBody>
          <a:bodyPr>
            <a:noAutofit/>
          </a:bodyPr>
          <a:lstStyle/>
          <a:p>
            <a:pPr marL="0" indent="0">
              <a:buNone/>
            </a:pPr>
            <a:r>
              <a:rPr lang="en-US" sz="1600" b="0" i="0" dirty="0">
                <a:solidFill>
                  <a:srgbClr val="201F1E"/>
                </a:solidFill>
                <a:effectLst/>
                <a:latin typeface="Book Antiqua" panose="02040602050305030304" pitchFamily="18" charset="0"/>
              </a:rPr>
              <a:t>“I am in awe because that’s our supermassive black hole,” said University of Connecticut physicist Dr. Chiara </a:t>
            </a:r>
            <a:r>
              <a:rPr lang="en-US" sz="1600" b="0" i="0" dirty="0" err="1">
                <a:solidFill>
                  <a:srgbClr val="201F1E"/>
                </a:solidFill>
                <a:effectLst/>
                <a:latin typeface="Book Antiqua" panose="02040602050305030304" pitchFamily="18" charset="0"/>
              </a:rPr>
              <a:t>Mingarelli</a:t>
            </a:r>
            <a:r>
              <a:rPr lang="en-US" sz="1600" b="0" i="0" dirty="0">
                <a:solidFill>
                  <a:srgbClr val="201F1E"/>
                </a:solidFill>
                <a:effectLst/>
                <a:latin typeface="Book Antiqua" panose="02040602050305030304" pitchFamily="18" charset="0"/>
              </a:rPr>
              <a:t>… ‘It feels very personal to see it for the first time, to have that undeniable image of it’” </a:t>
            </a:r>
          </a:p>
          <a:p>
            <a:pPr marL="0" indent="0">
              <a:buNone/>
            </a:pPr>
            <a:r>
              <a:rPr lang="en-US" sz="1600" b="0" i="0" dirty="0">
                <a:solidFill>
                  <a:srgbClr val="201F1E"/>
                </a:solidFill>
                <a:effectLst/>
                <a:latin typeface="Book Antiqua" panose="02040602050305030304" pitchFamily="18" charset="0"/>
              </a:rPr>
              <a:t> </a:t>
            </a:r>
            <a:endParaRPr lang="en-US" sz="1600" dirty="0">
              <a:solidFill>
                <a:srgbClr val="201F1E"/>
              </a:solidFill>
              <a:latin typeface="Book Antiqua" panose="02040602050305030304" pitchFamily="18" charset="0"/>
            </a:endParaRPr>
          </a:p>
          <a:p>
            <a:pPr marL="0" indent="0">
              <a:buNone/>
            </a:pPr>
            <a:r>
              <a:rPr lang="en-US" sz="1600" b="0" i="0" dirty="0">
                <a:solidFill>
                  <a:srgbClr val="201F1E"/>
                </a:solidFill>
                <a:effectLst/>
                <a:latin typeface="Book Antiqua" panose="02040602050305030304" pitchFamily="18" charset="0"/>
              </a:rPr>
              <a:t>“The surest way to suppress our ability to understand the meaning of God and the importance of worship is to take things for granted. Indifference to the sublime wonder of living is the root of sin.” Abraham Heschel</a:t>
            </a:r>
            <a:endParaRPr lang="en-US" sz="1600" dirty="0">
              <a:latin typeface="Book Antiqua" panose="02040602050305030304" pitchFamily="18" charset="0"/>
            </a:endParaRPr>
          </a:p>
        </p:txBody>
      </p:sp>
    </p:spTree>
    <p:extLst>
      <p:ext uri="{BB962C8B-B14F-4D97-AF65-F5344CB8AC3E}">
        <p14:creationId xmlns:p14="http://schemas.microsoft.com/office/powerpoint/2010/main" val="152251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young drug addict - drug abuse stock pictures, royalty-free photos &amp; images">
            <a:extLst>
              <a:ext uri="{FF2B5EF4-FFF2-40B4-BE49-F238E27FC236}">
                <a16:creationId xmlns:a16="http://schemas.microsoft.com/office/drawing/2014/main" id="{E42049A4-5266-447E-AD8F-EC71A97FDC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380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C5F9-18CA-5D7A-41E9-7B38E8DD3B1C}"/>
              </a:ext>
            </a:extLst>
          </p:cNvPr>
          <p:cNvSpPr>
            <a:spLocks noGrp="1"/>
          </p:cNvSpPr>
          <p:nvPr>
            <p:ph type="title"/>
          </p:nvPr>
        </p:nvSpPr>
        <p:spPr/>
        <p:txBody>
          <a:bodyPr/>
          <a:lstStyle/>
          <a:p>
            <a:endParaRPr lang="en-US"/>
          </a:p>
        </p:txBody>
      </p:sp>
      <p:pic>
        <p:nvPicPr>
          <p:cNvPr id="14338" name="Picture 2" descr="The Top 10 Things That Make Me Angry">
            <a:extLst>
              <a:ext uri="{FF2B5EF4-FFF2-40B4-BE49-F238E27FC236}">
                <a16:creationId xmlns:a16="http://schemas.microsoft.com/office/drawing/2014/main" id="{FD66695E-43FF-D984-C40E-F8601506C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85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n in gold wedding band">
            <a:extLst>
              <a:ext uri="{FF2B5EF4-FFF2-40B4-BE49-F238E27FC236}">
                <a16:creationId xmlns:a16="http://schemas.microsoft.com/office/drawing/2014/main" id="{103A64E0-A3BA-5139-ADD4-79B56386B2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07" r="7578"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96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483A-CF05-8666-7745-7C4318298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4EE1FD-E004-80C3-C8CD-3F36714AA8F5}"/>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A0F2621-EAAF-164D-AA85-B572748E7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07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0427-6D0B-AB26-B380-6A5FD189406F}"/>
              </a:ext>
            </a:extLst>
          </p:cNvPr>
          <p:cNvSpPr>
            <a:spLocks noGrp="1"/>
          </p:cNvSpPr>
          <p:nvPr>
            <p:ph type="title"/>
          </p:nvPr>
        </p:nvSpPr>
        <p:spPr>
          <a:xfrm>
            <a:off x="480060" y="325369"/>
            <a:ext cx="3276451" cy="1956841"/>
          </a:xfrm>
        </p:spPr>
        <p:txBody>
          <a:bodyPr anchor="b">
            <a:normAutofit/>
          </a:bodyPr>
          <a:lstStyle/>
          <a:p>
            <a:r>
              <a:rPr lang="en-US" sz="4300" b="1" dirty="0">
                <a:solidFill>
                  <a:srgbClr val="7030A0"/>
                </a:solidFill>
                <a:latin typeface="Book Antiqua" panose="02040602050305030304" pitchFamily="18" charset="0"/>
              </a:rPr>
              <a:t>Mediating Institutions</a:t>
            </a:r>
          </a:p>
        </p:txBody>
      </p:sp>
      <p:sp>
        <p:nvSpPr>
          <p:cNvPr id="12294" name="Content Placeholder 12293">
            <a:extLst>
              <a:ext uri="{FF2B5EF4-FFF2-40B4-BE49-F238E27FC236}">
                <a16:creationId xmlns:a16="http://schemas.microsoft.com/office/drawing/2014/main" id="{01B5BF19-A5B0-BDE0-B898-D088B6C36A87}"/>
              </a:ext>
            </a:extLst>
          </p:cNvPr>
          <p:cNvSpPr>
            <a:spLocks noGrp="1"/>
          </p:cNvSpPr>
          <p:nvPr>
            <p:ph idx="1"/>
          </p:nvPr>
        </p:nvSpPr>
        <p:spPr>
          <a:xfrm>
            <a:off x="480060" y="2872899"/>
            <a:ext cx="3182691" cy="3320668"/>
          </a:xfrm>
        </p:spPr>
        <p:txBody>
          <a:bodyPr>
            <a:normAutofit fontScale="92500"/>
          </a:bodyPr>
          <a:lstStyle/>
          <a:p>
            <a:pPr marL="0" indent="0">
              <a:buNone/>
            </a:pPr>
            <a:r>
              <a:rPr lang="en-US" sz="2000" dirty="0">
                <a:latin typeface="Book Antiqua" panose="02040602050305030304" pitchFamily="18" charset="0"/>
              </a:rPr>
              <a:t>Families</a:t>
            </a:r>
          </a:p>
          <a:p>
            <a:pPr marL="0" indent="0">
              <a:buNone/>
            </a:pPr>
            <a:r>
              <a:rPr lang="en-US" sz="2000" dirty="0">
                <a:latin typeface="Book Antiqua" panose="02040602050305030304" pitchFamily="18" charset="0"/>
              </a:rPr>
              <a:t>Local Governments</a:t>
            </a:r>
          </a:p>
          <a:p>
            <a:pPr marL="0" indent="0">
              <a:buNone/>
            </a:pPr>
            <a:r>
              <a:rPr lang="en-US" sz="2000" dirty="0">
                <a:latin typeface="Book Antiqua" panose="02040602050305030304" pitchFamily="18" charset="0"/>
              </a:rPr>
              <a:t>Community Organizations</a:t>
            </a:r>
          </a:p>
          <a:p>
            <a:pPr marL="0" indent="0">
              <a:buNone/>
            </a:pPr>
            <a:r>
              <a:rPr lang="en-US" sz="2000" dirty="0">
                <a:latin typeface="Book Antiqua" panose="02040602050305030304" pitchFamily="18" charset="0"/>
              </a:rPr>
              <a:t>Veterans’ Organizations</a:t>
            </a:r>
          </a:p>
          <a:p>
            <a:pPr marL="0" indent="0">
              <a:buNone/>
            </a:pPr>
            <a:r>
              <a:rPr lang="en-US" sz="2000" dirty="0">
                <a:latin typeface="Book Antiqua" panose="02040602050305030304" pitchFamily="18" charset="0"/>
              </a:rPr>
              <a:t>Unions</a:t>
            </a:r>
          </a:p>
          <a:p>
            <a:pPr marL="0" indent="0">
              <a:buNone/>
            </a:pPr>
            <a:r>
              <a:rPr lang="en-US" sz="2000" dirty="0">
                <a:latin typeface="Book Antiqua" panose="02040602050305030304" pitchFamily="18" charset="0"/>
              </a:rPr>
              <a:t>Lodges</a:t>
            </a:r>
          </a:p>
          <a:p>
            <a:pPr marL="0" indent="0">
              <a:buNone/>
            </a:pPr>
            <a:r>
              <a:rPr lang="en-US" sz="2000" dirty="0">
                <a:latin typeface="Book Antiqua" panose="02040602050305030304" pitchFamily="18" charset="0"/>
              </a:rPr>
              <a:t>Clubs</a:t>
            </a:r>
          </a:p>
          <a:p>
            <a:pPr marL="0" indent="0" algn="ctr">
              <a:buNone/>
            </a:pPr>
            <a:r>
              <a:rPr lang="en-US" sz="2000" dirty="0">
                <a:latin typeface="Book Antiqua" panose="02040602050305030304" pitchFamily="18" charset="0"/>
              </a:rPr>
              <a:t>and</a:t>
            </a:r>
          </a:p>
          <a:p>
            <a:pPr marL="0" indent="0">
              <a:buNone/>
            </a:pPr>
            <a:r>
              <a:rPr lang="en-US" sz="2400" b="1" dirty="0">
                <a:latin typeface="Book Antiqua" panose="02040602050305030304" pitchFamily="18" charset="0"/>
              </a:rPr>
              <a:t>Your Congregation</a:t>
            </a:r>
          </a:p>
        </p:txBody>
      </p:sp>
      <p:pic>
        <p:nvPicPr>
          <p:cNvPr id="12290" name="Picture 2">
            <a:extLst>
              <a:ext uri="{FF2B5EF4-FFF2-40B4-BE49-F238E27FC236}">
                <a16:creationId xmlns:a16="http://schemas.microsoft.com/office/drawing/2014/main" id="{8D43F744-D6BB-D694-F4C2-E3069A6A5C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88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9942-1A1D-B6FB-CE0E-3073F2846706}"/>
              </a:ext>
            </a:extLst>
          </p:cNvPr>
          <p:cNvSpPr>
            <a:spLocks noGrp="1"/>
          </p:cNvSpPr>
          <p:nvPr>
            <p:ph type="title"/>
          </p:nvPr>
        </p:nvSpPr>
        <p:spPr/>
        <p:txBody>
          <a:bodyPr>
            <a:normAutofit/>
          </a:bodyPr>
          <a:lstStyle/>
          <a:p>
            <a:pPr algn="ctr"/>
            <a:r>
              <a:rPr lang="en-US" sz="3600" b="1" dirty="0">
                <a:solidFill>
                  <a:srgbClr val="7030A0"/>
                </a:solidFill>
                <a:latin typeface="Book Antiqua" panose="02040602050305030304" pitchFamily="18" charset="0"/>
              </a:rPr>
              <a:t>What is a “mediating institution”?</a:t>
            </a:r>
          </a:p>
        </p:txBody>
      </p:sp>
      <p:sp>
        <p:nvSpPr>
          <p:cNvPr id="3" name="Content Placeholder 2">
            <a:extLst>
              <a:ext uri="{FF2B5EF4-FFF2-40B4-BE49-F238E27FC236}">
                <a16:creationId xmlns:a16="http://schemas.microsoft.com/office/drawing/2014/main" id="{C188CA9E-12D0-C50A-FCF1-2BA99993BF2B}"/>
              </a:ext>
            </a:extLst>
          </p:cNvPr>
          <p:cNvSpPr>
            <a:spLocks noGrp="1"/>
          </p:cNvSpPr>
          <p:nvPr>
            <p:ph idx="1"/>
          </p:nvPr>
        </p:nvSpPr>
        <p:spPr>
          <a:xfrm>
            <a:off x="628650" y="1828800"/>
            <a:ext cx="7886700" cy="4351338"/>
          </a:xfrm>
        </p:spPr>
        <p:txBody>
          <a:bodyPr>
            <a:normAutofit lnSpcReduction="10000"/>
          </a:bodyPr>
          <a:lstStyle/>
          <a:p>
            <a:pPr marL="0" indent="0">
              <a:buNone/>
            </a:pPr>
            <a:r>
              <a:rPr lang="en-US" sz="2400" b="0" i="0" dirty="0">
                <a:solidFill>
                  <a:srgbClr val="333333"/>
                </a:solidFill>
                <a:effectLst/>
                <a:latin typeface="Book Antiqua" panose="02040602050305030304" pitchFamily="18" charset="0"/>
              </a:rPr>
              <a:t>“One of the most vital insights of modern social thought is the importance of mediating institutions–churches, schools, fraternal organizations, professional associations, and even clubs–for a free society. Not only are they effective, sometimes crucial, in providing services of all sorts, they are, as Tocqueville pointed out, a bulwark of freedom against the encroaching power of the state. The recognition of the consequence of these associations is especially significant for Americans because we have been particularly adept at forming them.” (</a:t>
            </a:r>
            <a:r>
              <a:rPr lang="en-US" sz="2400" b="0" i="1" dirty="0">
                <a:solidFill>
                  <a:srgbClr val="333333"/>
                </a:solidFill>
                <a:effectLst/>
                <a:latin typeface="Book Antiqua" panose="02040602050305030304" pitchFamily="18" charset="0"/>
              </a:rPr>
              <a:t>Mediating Institutions</a:t>
            </a:r>
            <a:r>
              <a:rPr lang="en-US" sz="2400" b="0" i="0" dirty="0">
                <a:solidFill>
                  <a:srgbClr val="333333"/>
                </a:solidFill>
                <a:effectLst/>
                <a:latin typeface="Book Antiqua" panose="02040602050305030304" pitchFamily="18" charset="0"/>
              </a:rPr>
              <a:t>, William </a:t>
            </a:r>
            <a:r>
              <a:rPr lang="en-US" sz="2400" b="0" i="0" dirty="0" err="1">
                <a:solidFill>
                  <a:srgbClr val="333333"/>
                </a:solidFill>
                <a:effectLst/>
                <a:latin typeface="Book Antiqua" panose="02040602050305030304" pitchFamily="18" charset="0"/>
              </a:rPr>
              <a:t>Klimon</a:t>
            </a:r>
            <a:r>
              <a:rPr lang="en-US" sz="2400" b="0" i="0" dirty="0">
                <a:solidFill>
                  <a:srgbClr val="333333"/>
                </a:solidFill>
                <a:effectLst/>
                <a:latin typeface="Book Antiqua" panose="02040602050305030304" pitchFamily="18" charset="0"/>
              </a:rPr>
              <a:t>, Acton Institute)</a:t>
            </a:r>
            <a:endParaRPr lang="en-US" sz="2400" dirty="0">
              <a:latin typeface="Book Antiqua" panose="02040602050305030304" pitchFamily="18" charset="0"/>
            </a:endParaRPr>
          </a:p>
        </p:txBody>
      </p:sp>
    </p:spTree>
    <p:extLst>
      <p:ext uri="{BB962C8B-B14F-4D97-AF65-F5344CB8AC3E}">
        <p14:creationId xmlns:p14="http://schemas.microsoft.com/office/powerpoint/2010/main" val="2302725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3E65-4EF2-44E2-203E-95BA833E9D27}"/>
              </a:ext>
            </a:extLst>
          </p:cNvPr>
          <p:cNvSpPr>
            <a:spLocks noGrp="1"/>
          </p:cNvSpPr>
          <p:nvPr>
            <p:ph type="title"/>
          </p:nvPr>
        </p:nvSpPr>
        <p:spPr>
          <a:xfrm>
            <a:off x="457200" y="1143000"/>
            <a:ext cx="8229600" cy="457199"/>
          </a:xfrm>
        </p:spPr>
        <p:txBody>
          <a:bodyPr>
            <a:normAutofit fontScale="90000"/>
          </a:bodyPr>
          <a:lstStyle/>
          <a:p>
            <a:r>
              <a:rPr lang="en-US" b="1" dirty="0">
                <a:solidFill>
                  <a:srgbClr val="7030A0"/>
                </a:solidFill>
                <a:latin typeface="Book Antiqua" panose="02040602050305030304" pitchFamily="18" charset="0"/>
              </a:rPr>
              <a:t>1 Peter demonstrates the mediating function of faith: How should a believer interact with an impersonal, sometimes cruel society?</a:t>
            </a:r>
            <a:br>
              <a:rPr lang="en-US" b="1" dirty="0">
                <a:solidFill>
                  <a:srgbClr val="7030A0"/>
                </a:solidFill>
                <a:latin typeface="Book Antiqua" panose="02040602050305030304" pitchFamily="18" charset="0"/>
              </a:rPr>
            </a:br>
            <a:endParaRPr lang="en-US" b="1" dirty="0">
              <a:solidFill>
                <a:srgbClr val="7030A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3379C794-B2E6-94D4-7F68-4A0DCF522CED}"/>
              </a:ext>
            </a:extLst>
          </p:cNvPr>
          <p:cNvSpPr>
            <a:spLocks noGrp="1"/>
          </p:cNvSpPr>
          <p:nvPr>
            <p:ph idx="1"/>
          </p:nvPr>
        </p:nvSpPr>
        <p:spPr/>
        <p:txBody>
          <a:bodyPr>
            <a:normAutofit lnSpcReduction="10000"/>
          </a:bodyPr>
          <a:lstStyle/>
          <a:p>
            <a:pPr marL="0" indent="0">
              <a:lnSpc>
                <a:spcPct val="107000"/>
              </a:lnSpc>
              <a:spcBef>
                <a:spcPts val="0"/>
              </a:spcBef>
              <a:spcAft>
                <a:spcPts val="800"/>
              </a:spcAft>
              <a:buNone/>
            </a:pP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 General rubric:</a:t>
            </a:r>
          </a:p>
          <a:p>
            <a:pPr marL="0" marR="0" indent="0">
              <a:lnSpc>
                <a:spcPct val="107000"/>
              </a:lnSpc>
              <a:spcBef>
                <a:spcPts val="0"/>
              </a:spcBef>
              <a:spcAft>
                <a:spcPts val="80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1 Peter 2:11-12 – “Beloved, I urge you as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sojourners and exiles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to abstain from the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passions of the flesh</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which wage war against your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soul</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Keep your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conduct</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among the Gentiles honorable, so that when they speak against you as evildoers, they may see your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good deeds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and glory God on </a:t>
            </a:r>
            <a:r>
              <a:rPr lang="en-US" sz="2000" u="sng" dirty="0">
                <a:effectLst/>
                <a:latin typeface="Book Antiqua" panose="02040602050305030304" pitchFamily="18" charset="0"/>
                <a:ea typeface="Calibri" panose="020F0502020204030204" pitchFamily="34" charset="0"/>
                <a:cs typeface="Times New Roman" panose="02020603050405020304" pitchFamily="18" charset="0"/>
              </a:rPr>
              <a:t>the day of visitation</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Specific vocational instruction:</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2:13-17 – In subordination to government</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2:18-25 – In subordination to masters</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3:1-6 – In subordination to unbelieving husbands</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3:7 – Believing husbands toward wives</a:t>
            </a:r>
          </a:p>
          <a:p>
            <a:pPr marL="11430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3:8-12 – In general</a:t>
            </a:r>
          </a:p>
          <a:p>
            <a:endParaRPr lang="en-US" dirty="0"/>
          </a:p>
        </p:txBody>
      </p:sp>
    </p:spTree>
    <p:extLst>
      <p:ext uri="{BB962C8B-B14F-4D97-AF65-F5344CB8AC3E}">
        <p14:creationId xmlns:p14="http://schemas.microsoft.com/office/powerpoint/2010/main" val="2308544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DFBE-003D-85EB-40C5-4662E61A2FD1}"/>
              </a:ext>
            </a:extLst>
          </p:cNvPr>
          <p:cNvSpPr>
            <a:spLocks noGrp="1"/>
          </p:cNvSpPr>
          <p:nvPr>
            <p:ph type="title"/>
          </p:nvPr>
        </p:nvSpPr>
        <p:spPr/>
        <p:txBody>
          <a:bodyPr/>
          <a:lstStyle/>
          <a:p>
            <a:pPr algn="ctr"/>
            <a:r>
              <a:rPr lang="en-US" b="1" dirty="0">
                <a:solidFill>
                  <a:srgbClr val="7030A0"/>
                </a:solidFill>
                <a:latin typeface="Book Antiqua" panose="02040602050305030304" pitchFamily="18" charset="0"/>
              </a:rPr>
              <a:t>Threads through 2:11-3:12</a:t>
            </a:r>
          </a:p>
        </p:txBody>
      </p:sp>
      <p:sp>
        <p:nvSpPr>
          <p:cNvPr id="3" name="Content Placeholder 2">
            <a:extLst>
              <a:ext uri="{FF2B5EF4-FFF2-40B4-BE49-F238E27FC236}">
                <a16:creationId xmlns:a16="http://schemas.microsoft.com/office/drawing/2014/main" id="{72929F80-BF37-59C6-F952-B8123301AB36}"/>
              </a:ext>
            </a:extLst>
          </p:cNvPr>
          <p:cNvSpPr>
            <a:spLocks noGrp="1"/>
          </p:cNvSpPr>
          <p:nvPr>
            <p:ph idx="1"/>
          </p:nvPr>
        </p:nvSpPr>
        <p:spPr/>
        <p:txBody>
          <a:bodyPr>
            <a:normAutofit fontScale="62500" lnSpcReduction="20000"/>
          </a:bodyPr>
          <a:lstStyle/>
          <a:p>
            <a:pPr marL="0" indent="0">
              <a:buNone/>
            </a:pPr>
            <a:r>
              <a:rPr lang="en-US" dirty="0">
                <a:latin typeface="Book Antiqua" panose="02040602050305030304" pitchFamily="18" charset="0"/>
              </a:rPr>
              <a:t>Subordination (</a:t>
            </a:r>
            <a:r>
              <a:rPr lang="en-US" i="1" dirty="0" err="1">
                <a:latin typeface="Book Antiqua" panose="02040602050305030304" pitchFamily="18" charset="0"/>
              </a:rPr>
              <a:t>hyptasso</a:t>
            </a:r>
            <a:r>
              <a:rPr lang="en-US" dirty="0">
                <a:latin typeface="Book Antiqua" panose="02040602050305030304" pitchFamily="18" charset="0"/>
              </a:rPr>
              <a:t>) because of Christ </a:t>
            </a:r>
            <a:r>
              <a:rPr lang="en-US" i="1" dirty="0">
                <a:latin typeface="Book Antiqua" panose="02040602050305030304" pitchFamily="18" charset="0"/>
              </a:rPr>
              <a:t>(</a:t>
            </a:r>
            <a:r>
              <a:rPr lang="en-US" i="1" dirty="0" err="1">
                <a:latin typeface="Book Antiqua" panose="02040602050305030304" pitchFamily="18" charset="0"/>
              </a:rPr>
              <a:t>dia</a:t>
            </a:r>
            <a:r>
              <a:rPr lang="en-US" i="1" dirty="0">
                <a:latin typeface="Book Antiqua" panose="02040602050305030304" pitchFamily="18" charset="0"/>
              </a:rPr>
              <a:t> ton </a:t>
            </a:r>
            <a:r>
              <a:rPr lang="en-US" i="1" dirty="0" err="1">
                <a:latin typeface="Book Antiqua" panose="02040602050305030304" pitchFamily="18" charset="0"/>
              </a:rPr>
              <a:t>kyrion</a:t>
            </a:r>
            <a:r>
              <a:rPr lang="en-US" i="1" dirty="0">
                <a:latin typeface="Book Antiqua" panose="02040602050305030304" pitchFamily="18" charset="0"/>
              </a:rPr>
              <a:t>)</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Good works</a:t>
            </a:r>
          </a:p>
          <a:p>
            <a:r>
              <a:rPr lang="en-US" dirty="0">
                <a:latin typeface="Book Antiqua" panose="02040602050305030304" pitchFamily="18" charset="0"/>
              </a:rPr>
              <a:t>As is the will of God (v. emotion-driven conduct)</a:t>
            </a:r>
          </a:p>
          <a:p>
            <a:r>
              <a:rPr lang="en-US" dirty="0">
                <a:latin typeface="Book Antiqua" panose="02040602050305030304" pitchFamily="18" charset="0"/>
              </a:rPr>
              <a:t>As witness to non-Christian society</a:t>
            </a:r>
          </a:p>
          <a:p>
            <a:endParaRPr lang="en-US" dirty="0">
              <a:latin typeface="Book Antiqua" panose="02040602050305030304" pitchFamily="18" charset="0"/>
            </a:endParaRPr>
          </a:p>
          <a:p>
            <a:pPr marL="0" indent="0">
              <a:buNone/>
            </a:pPr>
            <a:r>
              <a:rPr lang="en-US" dirty="0">
                <a:latin typeface="Book Antiqua" panose="02040602050305030304" pitchFamily="18" charset="0"/>
              </a:rPr>
              <a:t>But if you still suffer, look to Christ who </a:t>
            </a:r>
          </a:p>
          <a:p>
            <a:r>
              <a:rPr lang="en-US" dirty="0">
                <a:latin typeface="Book Antiqua" panose="02040602050305030304" pitchFamily="18" charset="0"/>
              </a:rPr>
              <a:t>suffered unjustly </a:t>
            </a:r>
          </a:p>
          <a:p>
            <a:r>
              <a:rPr lang="en-US" dirty="0">
                <a:latin typeface="Book Antiqua" panose="02040602050305030304" pitchFamily="18" charset="0"/>
              </a:rPr>
              <a:t>but is now exalted, just as you will be vindicated and honored when He appears in glory.</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“And who will harm you, if you are eager to do good? But even if you might suffer because of righteousness (Christ), you are blessed” (3:13)</a:t>
            </a:r>
          </a:p>
        </p:txBody>
      </p:sp>
    </p:spTree>
    <p:extLst>
      <p:ext uri="{BB962C8B-B14F-4D97-AF65-F5344CB8AC3E}">
        <p14:creationId xmlns:p14="http://schemas.microsoft.com/office/powerpoint/2010/main" val="578041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E4C2-7ABC-F15A-2F68-4CB2120E540E}"/>
              </a:ext>
            </a:extLst>
          </p:cNvPr>
          <p:cNvSpPr>
            <a:spLocks noGrp="1"/>
          </p:cNvSpPr>
          <p:nvPr>
            <p:ph type="title"/>
          </p:nvPr>
        </p:nvSpPr>
        <p:spPr>
          <a:xfrm>
            <a:off x="533400" y="152400"/>
            <a:ext cx="7886700" cy="2667000"/>
          </a:xfrm>
        </p:spPr>
        <p:txBody>
          <a:bodyPr>
            <a:normAutofit fontScale="90000"/>
          </a:bodyPr>
          <a:lstStyle/>
          <a:p>
            <a:pPr algn="ctr"/>
            <a:r>
              <a:rPr lang="en-US" sz="4400" b="1" dirty="0">
                <a:solidFill>
                  <a:srgbClr val="7030A0"/>
                </a:solidFill>
                <a:latin typeface="Book Antiqua" panose="02040602050305030304" pitchFamily="18" charset="0"/>
              </a:rPr>
              <a:t>It is almost impossible for us to put ourselves in their shoes.</a:t>
            </a:r>
            <a:br>
              <a:rPr lang="en-US" sz="4400" b="1" dirty="0">
                <a:solidFill>
                  <a:srgbClr val="7030A0"/>
                </a:solidFill>
                <a:latin typeface="Book Antiqua" panose="02040602050305030304" pitchFamily="18" charset="0"/>
              </a:rPr>
            </a:br>
            <a:br>
              <a:rPr lang="en-US" sz="4400" b="1" dirty="0">
                <a:solidFill>
                  <a:srgbClr val="7030A0"/>
                </a:solidFill>
                <a:latin typeface="Book Antiqua" panose="02040602050305030304" pitchFamily="18" charset="0"/>
              </a:rPr>
            </a:br>
            <a:r>
              <a:rPr lang="en-US" sz="4400" b="1" dirty="0">
                <a:solidFill>
                  <a:srgbClr val="7030A0"/>
                </a:solidFill>
                <a:latin typeface="Book Antiqua" panose="02040602050305030304" pitchFamily="18" charset="0"/>
              </a:rPr>
              <a:t>E.g., Government, 2:13-17</a:t>
            </a:r>
          </a:p>
        </p:txBody>
      </p:sp>
      <p:sp>
        <p:nvSpPr>
          <p:cNvPr id="3" name="Content Placeholder 2">
            <a:extLst>
              <a:ext uri="{FF2B5EF4-FFF2-40B4-BE49-F238E27FC236}">
                <a16:creationId xmlns:a16="http://schemas.microsoft.com/office/drawing/2014/main" id="{CD66B00A-1A77-F174-6074-5F3B0762C880}"/>
              </a:ext>
            </a:extLst>
          </p:cNvPr>
          <p:cNvSpPr>
            <a:spLocks noGrp="1"/>
          </p:cNvSpPr>
          <p:nvPr>
            <p:ph idx="1"/>
          </p:nvPr>
        </p:nvSpPr>
        <p:spPr>
          <a:xfrm>
            <a:off x="628650" y="3276599"/>
            <a:ext cx="7886700" cy="2900363"/>
          </a:xfrm>
        </p:spPr>
        <p:txBody>
          <a:bodyPr>
            <a:normAutofit/>
          </a:bodyPr>
          <a:lstStyle/>
          <a:p>
            <a:pPr marL="0" marR="0" lvl="0" indent="0" algn="just">
              <a:lnSpc>
                <a:spcPct val="107000"/>
              </a:lnSpc>
              <a:spcBef>
                <a:spcPts val="0"/>
              </a:spcBef>
              <a:spcAft>
                <a:spcPts val="0"/>
              </a:spcAft>
              <a:buNone/>
            </a:pP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No separation of Church and State</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(First Amendment)</a:t>
            </a:r>
          </a:p>
          <a:p>
            <a:pPr marL="0" marR="0" lvl="0" indent="0" algn="just">
              <a:lnSpc>
                <a:spcPct val="107000"/>
              </a:lnSpc>
              <a:spcBef>
                <a:spcPts val="0"/>
              </a:spcBef>
              <a:spcAft>
                <a:spcPts val="0"/>
              </a:spcAft>
              <a:buNone/>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No automatic citizenship (14</a:t>
            </a:r>
            <a:r>
              <a:rPr lang="en-US" sz="1800" b="1" baseline="30000" dirty="0">
                <a:effectLst/>
                <a:latin typeface="Book Antiqua" panose="02040602050305030304" pitchFamily="18" charset="0"/>
                <a:ea typeface="Calibri" panose="020F0502020204030204" pitchFamily="34" charset="0"/>
                <a:cs typeface="Times New Roman" panose="02020603050405020304" pitchFamily="18" charset="0"/>
              </a:rPr>
              <a:t>th</a:t>
            </a: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 Amendment)</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Historically citizenship by </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birth</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was only to people born in the city of Rome. By the first century B.C. it was extended to all in Italy. It was often given to soldiers upon retirement. A slave could purchase his freedom or have it given to him by his master. In such a case, the slave, now a freedman, was still obligated to his former master. In </a:t>
            </a:r>
            <a:r>
              <a:rPr lang="en-US" sz="1800" b="1" dirty="0">
                <a:effectLst/>
                <a:latin typeface="Book Antiqua" panose="02040602050305030304" pitchFamily="18" charset="0"/>
                <a:ea typeface="Calibri" panose="020F0502020204030204" pitchFamily="34" charset="0"/>
                <a:cs typeface="Times New Roman" panose="02020603050405020304" pitchFamily="18" charset="0"/>
              </a:rPr>
              <a:t>212 A.D</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the Emperor Caracalla extended citizenship to all within the Empire. (</a:t>
            </a:r>
            <a:r>
              <a:rPr lang="en-US" sz="1800" i="1" dirty="0" err="1">
                <a:effectLst/>
                <a:latin typeface="Book Antiqua" panose="02040602050305030304" pitchFamily="18" charset="0"/>
                <a:ea typeface="Calibri" panose="020F0502020204030204" pitchFamily="34" charset="0"/>
                <a:cs typeface="Times New Roman" panose="02020603050405020304" pitchFamily="18" charset="0"/>
              </a:rPr>
              <a:t>Constitutio</a:t>
            </a:r>
            <a:r>
              <a:rPr lang="en-US" sz="1800" i="1" dirty="0">
                <a:effectLst/>
                <a:latin typeface="Book Antiqua" panose="02040602050305030304" pitchFamily="18" charset="0"/>
                <a:ea typeface="Calibri" panose="020F0502020204030204" pitchFamily="34" charset="0"/>
                <a:cs typeface="Times New Roman" panose="02020603050405020304" pitchFamily="18" charset="0"/>
              </a:rPr>
              <a:t> </a:t>
            </a:r>
            <a:r>
              <a:rPr lang="en-US" sz="1800" i="1" dirty="0" err="1">
                <a:effectLst/>
                <a:latin typeface="Book Antiqua" panose="02040602050305030304" pitchFamily="18" charset="0"/>
                <a:ea typeface="Calibri" panose="020F0502020204030204" pitchFamily="34" charset="0"/>
                <a:cs typeface="Times New Roman" panose="02020603050405020304" pitchFamily="18" charset="0"/>
              </a:rPr>
              <a:t>Antoniniana</a:t>
            </a:r>
            <a:r>
              <a:rPr lang="en-US" sz="18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lvl="0" indent="0" algn="just">
              <a:lnSpc>
                <a:spcPct val="107000"/>
              </a:lnSpc>
              <a:spcBef>
                <a:spcPts val="0"/>
              </a:spcBef>
              <a:spcAft>
                <a:spcPts val="0"/>
              </a:spcAft>
              <a:buNone/>
            </a:pPr>
            <a:endParaRPr lang="en-US"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67826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CB9F-93D0-6A75-88A4-ADC1CAD7536B}"/>
              </a:ext>
            </a:extLst>
          </p:cNvPr>
          <p:cNvSpPr>
            <a:spLocks noGrp="1"/>
          </p:cNvSpPr>
          <p:nvPr>
            <p:ph type="title"/>
          </p:nvPr>
        </p:nvSpPr>
        <p:spPr>
          <a:xfrm>
            <a:off x="628650" y="365126"/>
            <a:ext cx="7886700" cy="777873"/>
          </a:xfrm>
        </p:spPr>
        <p:txBody>
          <a:bodyPr>
            <a:normAutofit fontScale="90000"/>
          </a:bodyPr>
          <a:lstStyle/>
          <a:p>
            <a:pPr algn="ctr"/>
            <a:r>
              <a:rPr lang="en-US" b="1" dirty="0">
                <a:solidFill>
                  <a:srgbClr val="7030A0"/>
                </a:solidFill>
                <a:latin typeface="Book Antiqua" panose="02040602050305030304" pitchFamily="18" charset="0"/>
              </a:rPr>
              <a:t>No Due Process (14</a:t>
            </a:r>
            <a:r>
              <a:rPr lang="en-US" b="1" baseline="30000" dirty="0">
                <a:solidFill>
                  <a:srgbClr val="7030A0"/>
                </a:solidFill>
                <a:latin typeface="Book Antiqua" panose="02040602050305030304" pitchFamily="18" charset="0"/>
              </a:rPr>
              <a:t>th</a:t>
            </a:r>
            <a:r>
              <a:rPr lang="en-US" b="1" dirty="0">
                <a:solidFill>
                  <a:srgbClr val="7030A0"/>
                </a:solidFill>
                <a:latin typeface="Book Antiqua" panose="02040602050305030304" pitchFamily="18" charset="0"/>
              </a:rPr>
              <a:t> Amendment)</a:t>
            </a:r>
          </a:p>
        </p:txBody>
      </p:sp>
      <p:sp>
        <p:nvSpPr>
          <p:cNvPr id="3" name="Content Placeholder 2">
            <a:extLst>
              <a:ext uri="{FF2B5EF4-FFF2-40B4-BE49-F238E27FC236}">
                <a16:creationId xmlns:a16="http://schemas.microsoft.com/office/drawing/2014/main" id="{5AD91C57-E770-00D0-4413-CA67B743D5D4}"/>
              </a:ext>
            </a:extLst>
          </p:cNvPr>
          <p:cNvSpPr>
            <a:spLocks noGrp="1"/>
          </p:cNvSpPr>
          <p:nvPr>
            <p:ph idx="1"/>
          </p:nvPr>
        </p:nvSpPr>
        <p:spPr>
          <a:xfrm>
            <a:off x="628650" y="1142999"/>
            <a:ext cx="7886700" cy="5037139"/>
          </a:xfrm>
        </p:spPr>
        <p:txBody>
          <a:bodyPr>
            <a:normAutofit fontScale="25000" lnSpcReduction="20000"/>
          </a:bodyPr>
          <a:lstStyle/>
          <a:p>
            <a:pPr marL="0" indent="0">
              <a:lnSpc>
                <a:spcPct val="170000"/>
              </a:lnSpc>
              <a:buNone/>
            </a:pPr>
            <a:r>
              <a:rPr lang="en-US" sz="3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7000" dirty="0">
                <a:effectLst/>
                <a:latin typeface="Book Antiqua" panose="02040602050305030304" pitchFamily="18" charset="0"/>
                <a:ea typeface="Calibri" panose="020F0502020204030204" pitchFamily="34" charset="0"/>
                <a:cs typeface="Times New Roman" panose="02020603050405020304" pitchFamily="18" charset="0"/>
              </a:rPr>
              <a:t>“This is the course that I have adopted in the case of those brought before me as Christians. </a:t>
            </a:r>
            <a:r>
              <a:rPr lang="en-US" sz="7000" i="1" dirty="0">
                <a:effectLst/>
                <a:latin typeface="Book Antiqua" panose="02040602050305030304" pitchFamily="18" charset="0"/>
                <a:ea typeface="Calibri" panose="020F0502020204030204" pitchFamily="34" charset="0"/>
                <a:cs typeface="Times New Roman" panose="02020603050405020304" pitchFamily="18" charset="0"/>
              </a:rPr>
              <a:t>I ask them if they are Christians. If they admit it, I repeat the question a second and a third time, threatening capital punishment; if they persist, I sentence them to death</a:t>
            </a:r>
            <a:r>
              <a:rPr lang="en-US" sz="7000" dirty="0">
                <a:effectLst/>
                <a:latin typeface="Book Antiqua" panose="02040602050305030304" pitchFamily="18" charset="0"/>
                <a:ea typeface="Calibri" panose="020F0502020204030204" pitchFamily="34" charset="0"/>
                <a:cs typeface="Times New Roman" panose="02020603050405020304" pitchFamily="18" charset="0"/>
              </a:rPr>
              <a:t>. For I do not doubt that, whatever kind of crime it may be to which they have confessed, their pertinacity and inflexible obstinacy should certainly be punished. There were others who displayed a like madness and whom I reserved to be sent to Rome, since they were Roman citizens. Thereupon the usual result follow; the very fact of my dealing with the question led to a wider spread of the charge, and a great variety of cases were brought before me. An anonymous pamphlet was issued, containing many names. All who denied that they were or had been Christians I considered should be discharged, because they called upon the gods at my dictation and did reverence, with incense and wine, to your image…” (Pliny to Trajan, 112 A.D.)</a:t>
            </a:r>
          </a:p>
          <a:p>
            <a:endParaRPr lang="en-US" dirty="0"/>
          </a:p>
        </p:txBody>
      </p:sp>
    </p:spTree>
    <p:extLst>
      <p:ext uri="{BB962C8B-B14F-4D97-AF65-F5344CB8AC3E}">
        <p14:creationId xmlns:p14="http://schemas.microsoft.com/office/powerpoint/2010/main" val="2525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outdoor object, star&#10;&#10;Description automatically generated">
            <a:extLst>
              <a:ext uri="{FF2B5EF4-FFF2-40B4-BE49-F238E27FC236}">
                <a16:creationId xmlns:a16="http://schemas.microsoft.com/office/drawing/2014/main" id="{60DE2DCB-7DCA-4C8C-AD66-2853A678118F}"/>
              </a:ext>
            </a:extLst>
          </p:cNvPr>
          <p:cNvPicPr>
            <a:picLocks noChangeAspect="1"/>
          </p:cNvPicPr>
          <p:nvPr/>
        </p:nvPicPr>
        <p:blipFill rotWithShape="1">
          <a:blip r:embed="rId2">
            <a:extLst>
              <a:ext uri="{28A0092B-C50C-407E-A947-70E740481C1C}">
                <a14:useLocalDpi xmlns:a14="http://schemas.microsoft.com/office/drawing/2010/main" val="0"/>
              </a:ext>
            </a:extLst>
          </a:blip>
          <a:srcRect t="9944" b="30008"/>
          <a:stretch/>
        </p:blipFill>
        <p:spPr>
          <a:xfrm>
            <a:off x="1891767" y="10"/>
            <a:ext cx="7252231" cy="6857990"/>
          </a:xfrm>
          <a:prstGeom prst="rect">
            <a:avLst/>
          </a:prstGeom>
        </p:spPr>
      </p:pic>
      <p:sp>
        <p:nvSpPr>
          <p:cNvPr id="26"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2866641" cy="1899912"/>
          </a:xfrm>
        </p:spPr>
        <p:txBody>
          <a:bodyPr vert="horz" lIns="91440" tIns="45720" rIns="91440" bIns="45720" rtlCol="0">
            <a:normAutofit/>
          </a:bodyPr>
          <a:lstStyle/>
          <a:p>
            <a:pPr>
              <a:lnSpc>
                <a:spcPct val="90000"/>
              </a:lnSpc>
            </a:pPr>
            <a:br>
              <a:rPr lang="en-US" sz="1900"/>
            </a:br>
            <a:br>
              <a:rPr lang="en-US" sz="1900"/>
            </a:br>
            <a:r>
              <a:rPr lang="en-US" sz="1900"/>
              <a:t> </a:t>
            </a:r>
            <a:br>
              <a:rPr lang="en-US" sz="1900"/>
            </a:br>
            <a:br>
              <a:rPr lang="en-US" sz="1900"/>
            </a:br>
            <a:br>
              <a:rPr lang="en-US" sz="1900"/>
            </a:br>
            <a:endParaRPr lang="en-US" sz="1900"/>
          </a:p>
        </p:txBody>
      </p:sp>
      <p:sp>
        <p:nvSpPr>
          <p:cNvPr id="18" name="Content Placeholder 17">
            <a:extLst>
              <a:ext uri="{FF2B5EF4-FFF2-40B4-BE49-F238E27FC236}">
                <a16:creationId xmlns:a16="http://schemas.microsoft.com/office/drawing/2014/main" id="{70B01B78-C92E-2335-4121-87A3C793A4B1}"/>
              </a:ext>
            </a:extLst>
          </p:cNvPr>
          <p:cNvSpPr>
            <a:spLocks noGrp="1"/>
          </p:cNvSpPr>
          <p:nvPr>
            <p:ph idx="1"/>
          </p:nvPr>
        </p:nvSpPr>
        <p:spPr>
          <a:xfrm>
            <a:off x="628650" y="1143000"/>
            <a:ext cx="2866641" cy="5033963"/>
          </a:xfrm>
        </p:spPr>
        <p:txBody>
          <a:bodyPr>
            <a:normAutofit/>
          </a:bodyPr>
          <a:lstStyle/>
          <a:p>
            <a:pPr marL="0" indent="0">
              <a:buNone/>
            </a:pPr>
            <a:r>
              <a:rPr lang="en-US" sz="1700" dirty="0">
                <a:latin typeface="Book Antiqua" panose="02040602050305030304" pitchFamily="18" charset="0"/>
              </a:rPr>
              <a:t>“</a:t>
            </a:r>
            <a:r>
              <a:rPr lang="en-US" sz="2000" dirty="0">
                <a:latin typeface="Book Antiqua" panose="02040602050305030304" pitchFamily="18" charset="0"/>
              </a:rPr>
              <a:t>I will question you, and you make it known to me.”</a:t>
            </a:r>
          </a:p>
          <a:p>
            <a:endParaRPr lang="en-US" sz="2000" dirty="0">
              <a:latin typeface="Book Antiqua" panose="02040602050305030304" pitchFamily="18" charset="0"/>
            </a:endParaRPr>
          </a:p>
          <a:p>
            <a:pPr marL="0" indent="0">
              <a:buNone/>
            </a:pPr>
            <a:r>
              <a:rPr lang="en-US" sz="2000" dirty="0">
                <a:latin typeface="Book Antiqua" panose="02040602050305030304" pitchFamily="18" charset="0"/>
              </a:rPr>
              <a:t>“Where is the way to the dwelling of light, and where is the place of darkness, that you may take it to its territory and that you may discern the paths to its home?”</a:t>
            </a:r>
          </a:p>
          <a:p>
            <a:endParaRPr lang="en-US" sz="900" dirty="0">
              <a:latin typeface="Book Antiqua" panose="02040602050305030304" pitchFamily="18" charset="0"/>
            </a:endParaRPr>
          </a:p>
          <a:p>
            <a:pPr marL="0" indent="0">
              <a:buNone/>
            </a:pPr>
            <a:r>
              <a:rPr lang="en-US" sz="1700" dirty="0">
                <a:latin typeface="Book Antiqua" panose="02040602050305030304" pitchFamily="18" charset="0"/>
              </a:rPr>
              <a:t>Job 38</a:t>
            </a:r>
          </a:p>
          <a:p>
            <a:endParaRPr lang="en-US" sz="1700" dirty="0"/>
          </a:p>
        </p:txBody>
      </p:sp>
    </p:spTree>
    <p:extLst>
      <p:ext uri="{BB962C8B-B14F-4D97-AF65-F5344CB8AC3E}">
        <p14:creationId xmlns:p14="http://schemas.microsoft.com/office/powerpoint/2010/main" val="743798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8AED-5F34-72E0-D754-900AD73EEC07}"/>
              </a:ext>
            </a:extLst>
          </p:cNvPr>
          <p:cNvSpPr>
            <a:spLocks noGrp="1"/>
          </p:cNvSpPr>
          <p:nvPr>
            <p:ph type="title"/>
          </p:nvPr>
        </p:nvSpPr>
        <p:spPr/>
        <p:txBody>
          <a:bodyPr>
            <a:normAutofit/>
          </a:bodyPr>
          <a:lstStyle/>
          <a:p>
            <a:r>
              <a:rPr lang="en-US" sz="4400" b="1" dirty="0">
                <a:solidFill>
                  <a:srgbClr val="7030A0"/>
                </a:solidFill>
                <a:latin typeface="Book Antiqua" panose="02040602050305030304" pitchFamily="18" charset="0"/>
              </a:rPr>
              <a:t>Bridging from then to now…</a:t>
            </a:r>
          </a:p>
        </p:txBody>
      </p:sp>
      <p:sp>
        <p:nvSpPr>
          <p:cNvPr id="3" name="Content Placeholder 2">
            <a:extLst>
              <a:ext uri="{FF2B5EF4-FFF2-40B4-BE49-F238E27FC236}">
                <a16:creationId xmlns:a16="http://schemas.microsoft.com/office/drawing/2014/main" id="{BBA08855-65FB-182D-6A00-B5F1AA96C278}"/>
              </a:ext>
            </a:extLst>
          </p:cNvPr>
          <p:cNvSpPr>
            <a:spLocks noGrp="1"/>
          </p:cNvSpPr>
          <p:nvPr>
            <p:ph idx="1"/>
          </p:nvPr>
        </p:nvSpPr>
        <p:spPr>
          <a:xfrm>
            <a:off x="628650" y="2285999"/>
            <a:ext cx="7886700" cy="3890963"/>
          </a:xfrm>
        </p:spPr>
        <p:txBody>
          <a:bodyPr>
            <a:normAutofit fontScale="92500" lnSpcReduction="20000"/>
          </a:bodyPr>
          <a:lstStyle/>
          <a:p>
            <a:r>
              <a:rPr lang="en-US" sz="3200" dirty="0">
                <a:latin typeface="Book Antiqua" panose="02040602050305030304" pitchFamily="18" charset="0"/>
              </a:rPr>
              <a:t>Peter is </a:t>
            </a:r>
            <a:r>
              <a:rPr lang="en-US" sz="3200" i="1" dirty="0">
                <a:latin typeface="Book Antiqua" panose="02040602050305030304" pitchFamily="18" charset="0"/>
              </a:rPr>
              <a:t>not-negative</a:t>
            </a:r>
            <a:r>
              <a:rPr lang="en-US" sz="3200" dirty="0">
                <a:latin typeface="Book Antiqua" panose="02040602050305030304" pitchFamily="18" charset="0"/>
              </a:rPr>
              <a:t> about the Roman Empire</a:t>
            </a:r>
          </a:p>
          <a:p>
            <a:r>
              <a:rPr lang="en-US" sz="3200" dirty="0">
                <a:latin typeface="Book Antiqua" panose="02040602050305030304" pitchFamily="18" charset="0"/>
              </a:rPr>
              <a:t>Purpose of government: Praise those who do good; punish those who do evil.</a:t>
            </a:r>
          </a:p>
          <a:p>
            <a:r>
              <a:rPr lang="en-US" sz="3200" dirty="0">
                <a:latin typeface="Book Antiqua" panose="02040602050305030304" pitchFamily="18" charset="0"/>
              </a:rPr>
              <a:t>Appeal was possible for citizens, but nothing like our Due Process</a:t>
            </a:r>
          </a:p>
          <a:p>
            <a:r>
              <a:rPr lang="en-US" sz="3200" dirty="0">
                <a:latin typeface="Book Antiqua" panose="02040602050305030304" pitchFamily="18" charset="0"/>
              </a:rPr>
              <a:t>Duties of Christians: Fear God, honor (not worship) the Emperor</a:t>
            </a:r>
          </a:p>
          <a:p>
            <a:r>
              <a:rPr lang="en-US" sz="3200" dirty="0">
                <a:latin typeface="Book Antiqua" panose="02040602050305030304" pitchFamily="18" charset="0"/>
              </a:rPr>
              <a:t>“Be subject to every human creature” </a:t>
            </a:r>
          </a:p>
          <a:p>
            <a:endParaRPr lang="en-US" dirty="0"/>
          </a:p>
        </p:txBody>
      </p:sp>
    </p:spTree>
    <p:extLst>
      <p:ext uri="{BB962C8B-B14F-4D97-AF65-F5344CB8AC3E}">
        <p14:creationId xmlns:p14="http://schemas.microsoft.com/office/powerpoint/2010/main" val="232471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92FB-1693-CBEF-B7BE-3CA94DC5BE3E}"/>
              </a:ext>
            </a:extLst>
          </p:cNvPr>
          <p:cNvSpPr>
            <a:spLocks noGrp="1"/>
          </p:cNvSpPr>
          <p:nvPr>
            <p:ph type="title"/>
          </p:nvPr>
        </p:nvSpPr>
        <p:spPr/>
        <p:txBody>
          <a:bodyPr/>
          <a:lstStyle/>
          <a:p>
            <a:pPr algn="ctr"/>
            <a:r>
              <a:rPr lang="en-US" b="1" dirty="0">
                <a:solidFill>
                  <a:srgbClr val="7030A0"/>
                </a:solidFill>
                <a:latin typeface="Book Antiqua" panose="02040602050305030304" pitchFamily="18" charset="0"/>
              </a:rPr>
              <a:t>E.g., Slaves – 2:18-25 </a:t>
            </a:r>
          </a:p>
        </p:txBody>
      </p:sp>
      <p:sp>
        <p:nvSpPr>
          <p:cNvPr id="3" name="Content Placeholder 2">
            <a:extLst>
              <a:ext uri="{FF2B5EF4-FFF2-40B4-BE49-F238E27FC236}">
                <a16:creationId xmlns:a16="http://schemas.microsoft.com/office/drawing/2014/main" id="{5305954D-276D-A2F0-DE1E-22A482553A90}"/>
              </a:ext>
            </a:extLst>
          </p:cNvPr>
          <p:cNvSpPr>
            <a:spLocks noGrp="1"/>
          </p:cNvSpPr>
          <p:nvPr>
            <p:ph idx="1"/>
          </p:nvPr>
        </p:nvSpPr>
        <p:spPr/>
        <p:txBody>
          <a:bodyPr>
            <a:noAutofit/>
          </a:bodyPr>
          <a:lstStyle/>
          <a:p>
            <a:pPr marL="0" indent="0">
              <a:buNone/>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Rome came down hard when slaves used violence. When a slave broke an expensive goblet as his master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Vedius</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Pollio was hosting Caesar Augustus, Pollio commanded the slave be thrown into a pool he had built and filled with lampreys. The slave begged Augustus for mercy, the emperor broke more of Pollio’s goblets, making himself guilty of the same offence, and thus the slave was spared. (Seneca). </a:t>
            </a:r>
          </a:p>
          <a:p>
            <a:pPr marL="0" indent="0">
              <a:buNone/>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During the reign of Nero,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Pedanius</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400" dirty="0" err="1">
                <a:effectLst/>
                <a:latin typeface="Book Antiqua" panose="02040602050305030304" pitchFamily="18" charset="0"/>
                <a:ea typeface="Calibri" panose="020F0502020204030204" pitchFamily="34" charset="0"/>
                <a:cs typeface="Times New Roman" panose="02020603050405020304" pitchFamily="18" charset="0"/>
              </a:rPr>
              <a:t>Secundus</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 prefect of Rome, was murdered by one of his 400 household slaves. “Ancient custom required that the whole slave establishment which had dwelt under the same roof be dragged to execution.”</a:t>
            </a:r>
            <a:endParaRPr lang="en-US" sz="2400" dirty="0">
              <a:latin typeface="Book Antiqua" panose="02040602050305030304" pitchFamily="18" charset="0"/>
            </a:endParaRPr>
          </a:p>
        </p:txBody>
      </p:sp>
    </p:spTree>
    <p:extLst>
      <p:ext uri="{BB962C8B-B14F-4D97-AF65-F5344CB8AC3E}">
        <p14:creationId xmlns:p14="http://schemas.microsoft.com/office/powerpoint/2010/main" val="978056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1160-56C7-ABCA-8FA2-9B9CE280D5FB}"/>
              </a:ext>
            </a:extLst>
          </p:cNvPr>
          <p:cNvSpPr>
            <a:spLocks noGrp="1"/>
          </p:cNvSpPr>
          <p:nvPr>
            <p:ph type="title"/>
          </p:nvPr>
        </p:nvSpPr>
        <p:spPr>
          <a:xfrm>
            <a:off x="457200" y="274638"/>
            <a:ext cx="8229600" cy="10636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9FADBFBE-0F7F-7159-6DFE-788661E9D870}"/>
              </a:ext>
            </a:extLst>
          </p:cNvPr>
          <p:cNvSpPr>
            <a:spLocks noGrp="1"/>
          </p:cNvSpPr>
          <p:nvPr>
            <p:ph idx="1"/>
          </p:nvPr>
        </p:nvSpPr>
        <p:spPr>
          <a:xfrm>
            <a:off x="457200" y="990600"/>
            <a:ext cx="8229600" cy="5059363"/>
          </a:xfrm>
        </p:spPr>
        <p:txBody>
          <a:bodyPr>
            <a:normAutofit fontScale="40000" lnSpcReduction="20000"/>
          </a:bodyPr>
          <a:lstStyle/>
          <a:p>
            <a:pPr marL="0" indent="0">
              <a:lnSpc>
                <a:spcPct val="170000"/>
              </a:lnSpc>
              <a:buNone/>
            </a:pPr>
            <a:r>
              <a:rPr lang="en-US" sz="4500" dirty="0">
                <a:effectLst/>
                <a:latin typeface="Book Antiqua" panose="02040602050305030304" pitchFamily="18" charset="0"/>
                <a:ea typeface="Calibri" panose="020F0502020204030204" pitchFamily="34" charset="0"/>
                <a:cs typeface="Times New Roman" panose="02020603050405020304" pitchFamily="18" charset="0"/>
              </a:rPr>
              <a:t>Slaves were usually suspect, and by the mid first century the diversity of the slave population was more worrisome. </a:t>
            </a:r>
            <a:r>
              <a:rPr lang="en-US" sz="4500" b="1" dirty="0">
                <a:effectLst/>
                <a:latin typeface="Book Antiqua" panose="02040602050305030304" pitchFamily="18" charset="0"/>
                <a:ea typeface="Calibri" panose="020F0502020204030204" pitchFamily="34" charset="0"/>
                <a:cs typeface="Times New Roman" panose="02020603050405020304" pitchFamily="18" charset="0"/>
              </a:rPr>
              <a:t>This would especially apply to Christian slaves, whose profession of faith could be viewed as subversive to the welfare of general society. </a:t>
            </a:r>
          </a:p>
          <a:p>
            <a:pPr marL="0" indent="0">
              <a:lnSpc>
                <a:spcPct val="170000"/>
              </a:lnSpc>
              <a:buNone/>
            </a:pPr>
            <a:endParaRPr lang="en-US" sz="4500" b="1"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70000"/>
              </a:lnSpc>
              <a:buNone/>
            </a:pPr>
            <a:r>
              <a:rPr lang="en-US" sz="4500" dirty="0">
                <a:effectLst/>
                <a:latin typeface="Book Antiqua" panose="02040602050305030304" pitchFamily="18" charset="0"/>
                <a:ea typeface="Calibri" panose="020F0502020204030204" pitchFamily="34" charset="0"/>
                <a:cs typeface="Times New Roman" panose="02020603050405020304" pitchFamily="18" charset="0"/>
              </a:rPr>
              <a:t>“Our ancestors always suspected the temper of their slaves, even when they were born on the same estates, or in the same houses with themselves and thus inherited from their birth an affection for their masters. But now that we have in our households nations with different customs to our own, with a foreign worship or none at all, it is only by terror you can hold in such a motley rabble.”(Tacitus, </a:t>
            </a:r>
            <a:r>
              <a:rPr lang="en-US" sz="4500" i="1" dirty="0">
                <a:effectLst/>
                <a:latin typeface="Book Antiqua" panose="02040602050305030304" pitchFamily="18" charset="0"/>
                <a:ea typeface="Calibri" panose="020F0502020204030204" pitchFamily="34" charset="0"/>
                <a:cs typeface="Times New Roman" panose="02020603050405020304" pitchFamily="18" charset="0"/>
              </a:rPr>
              <a:t>Annales, </a:t>
            </a:r>
            <a:r>
              <a:rPr lang="en-US" sz="4500" dirty="0">
                <a:effectLst/>
                <a:latin typeface="Book Antiqua" panose="02040602050305030304" pitchFamily="18" charset="0"/>
                <a:ea typeface="Calibri" panose="020F0502020204030204" pitchFamily="34" charset="0"/>
                <a:cs typeface="Times New Roman" panose="02020603050405020304" pitchFamily="18" charset="0"/>
              </a:rPr>
              <a:t>XIV, 42-44) </a:t>
            </a:r>
          </a:p>
          <a:p>
            <a:endParaRPr lang="en-US" dirty="0"/>
          </a:p>
        </p:txBody>
      </p:sp>
    </p:spTree>
    <p:extLst>
      <p:ext uri="{BB962C8B-B14F-4D97-AF65-F5344CB8AC3E}">
        <p14:creationId xmlns:p14="http://schemas.microsoft.com/office/powerpoint/2010/main" val="3706281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BE31-49CD-7D2F-2C08-3CD82B87BEEE}"/>
              </a:ext>
            </a:extLst>
          </p:cNvPr>
          <p:cNvSpPr>
            <a:spLocks noGrp="1"/>
          </p:cNvSpPr>
          <p:nvPr>
            <p:ph type="title"/>
          </p:nvPr>
        </p:nvSpPr>
        <p:spPr/>
        <p:txBody>
          <a:bodyPr>
            <a:normAutofit/>
          </a:bodyPr>
          <a:lstStyle/>
          <a:p>
            <a:pPr algn="ctr"/>
            <a:r>
              <a:rPr lang="en-US" sz="4400" b="1" dirty="0">
                <a:solidFill>
                  <a:srgbClr val="7030A0"/>
                </a:solidFill>
                <a:latin typeface="Book Antiqua" panose="02040602050305030304" pitchFamily="18" charset="0"/>
              </a:rPr>
              <a:t>Bridging from then to now…</a:t>
            </a:r>
          </a:p>
        </p:txBody>
      </p:sp>
      <p:sp>
        <p:nvSpPr>
          <p:cNvPr id="3" name="Content Placeholder 2">
            <a:extLst>
              <a:ext uri="{FF2B5EF4-FFF2-40B4-BE49-F238E27FC236}">
                <a16:creationId xmlns:a16="http://schemas.microsoft.com/office/drawing/2014/main" id="{5AC77AC3-F4E1-B1A8-455B-CE82945E0F00}"/>
              </a:ext>
            </a:extLst>
          </p:cNvPr>
          <p:cNvSpPr>
            <a:spLocks noGrp="1"/>
          </p:cNvSpPr>
          <p:nvPr>
            <p:ph idx="1"/>
          </p:nvPr>
        </p:nvSpPr>
        <p:spPr/>
        <p:txBody>
          <a:bodyPr>
            <a:normAutofit/>
          </a:bodyPr>
          <a:lstStyle/>
          <a:p>
            <a:pPr marL="0" indent="0">
              <a:buNone/>
            </a:pPr>
            <a:r>
              <a:rPr lang="en-US" sz="2800" dirty="0">
                <a:latin typeface="Book Antiqua" panose="02040602050305030304" pitchFamily="18" charset="0"/>
              </a:rPr>
              <a:t>Nota Bene: Slavery was </a:t>
            </a:r>
            <a:r>
              <a:rPr lang="en-US" sz="2800" i="1" dirty="0">
                <a:latin typeface="Book Antiqua" panose="02040602050305030304" pitchFamily="18" charset="0"/>
              </a:rPr>
              <a:t>never</a:t>
            </a:r>
            <a:r>
              <a:rPr lang="en-US" sz="2800" dirty="0">
                <a:latin typeface="Book Antiqua" panose="02040602050305030304" pitchFamily="18" charset="0"/>
              </a:rPr>
              <a:t> questioned in ancient Greek or Roman society.</a:t>
            </a:r>
          </a:p>
          <a:p>
            <a:r>
              <a:rPr lang="en-US" sz="2800" dirty="0">
                <a:latin typeface="Book Antiqua" panose="02040602050305030304" pitchFamily="18" charset="0"/>
              </a:rPr>
              <a:t>Care about how you talk about faith in the workplace. Cf. 1 Peter 3:15</a:t>
            </a:r>
          </a:p>
          <a:p>
            <a:r>
              <a:rPr lang="en-US" sz="2800" dirty="0">
                <a:latin typeface="Book Antiqua" panose="02040602050305030304" pitchFamily="18" charset="0"/>
              </a:rPr>
              <a:t>If you are reviewed poorly or otherwise suffer, do not let it come from your own wrongdoing.</a:t>
            </a:r>
          </a:p>
          <a:p>
            <a:r>
              <a:rPr lang="en-US" sz="2800" dirty="0">
                <a:latin typeface="Book Antiqua" panose="02040602050305030304" pitchFamily="18" charset="0"/>
              </a:rPr>
              <a:t>Endure injustice remembering Christ.</a:t>
            </a:r>
          </a:p>
          <a:p>
            <a:r>
              <a:rPr lang="en-US" sz="2800" dirty="0">
                <a:latin typeface="Book Antiqua" panose="02040602050305030304" pitchFamily="18" charset="0"/>
              </a:rPr>
              <a:t>Unlike slaves in the Roman Empire, you can change jobs!</a:t>
            </a:r>
          </a:p>
        </p:txBody>
      </p:sp>
    </p:spTree>
    <p:extLst>
      <p:ext uri="{BB962C8B-B14F-4D97-AF65-F5344CB8AC3E}">
        <p14:creationId xmlns:p14="http://schemas.microsoft.com/office/powerpoint/2010/main" val="6676746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E9ED8F0-293D-3106-2546-A0B28B7E4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70" r="4402"/>
          <a:stretch/>
        </p:blipFill>
        <p:spPr bwMode="auto">
          <a:xfrm>
            <a:off x="3419976" y="10"/>
            <a:ext cx="5724024"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740F9D-329A-036D-570A-0B9FF9046521}"/>
              </a:ext>
            </a:extLst>
          </p:cNvPr>
          <p:cNvSpPr>
            <a:spLocks noGrp="1"/>
          </p:cNvSpPr>
          <p:nvPr>
            <p:ph type="title"/>
          </p:nvPr>
        </p:nvSpPr>
        <p:spPr>
          <a:xfrm>
            <a:off x="573788" y="662400"/>
            <a:ext cx="2556900" cy="2004600"/>
          </a:xfrm>
        </p:spPr>
        <p:txBody>
          <a:bodyPr anchor="t">
            <a:noAutofit/>
          </a:bodyPr>
          <a:lstStyle/>
          <a:p>
            <a:r>
              <a:rPr lang="en-US" sz="2000" b="1" dirty="0">
                <a:solidFill>
                  <a:srgbClr val="7030A0"/>
                </a:solidFill>
                <a:latin typeface="Book Antiqua" panose="02040602050305030304" pitchFamily="18" charset="0"/>
              </a:rPr>
              <a:t>Wives of Unbelieving</a:t>
            </a:r>
            <a:br>
              <a:rPr lang="en-US" sz="2000" b="1" dirty="0">
                <a:solidFill>
                  <a:srgbClr val="7030A0"/>
                </a:solidFill>
                <a:latin typeface="Book Antiqua" panose="02040602050305030304" pitchFamily="18" charset="0"/>
              </a:rPr>
            </a:br>
            <a:r>
              <a:rPr lang="en-US" sz="2000" b="1" dirty="0">
                <a:solidFill>
                  <a:srgbClr val="7030A0"/>
                </a:solidFill>
                <a:latin typeface="Book Antiqua" panose="02040602050305030304" pitchFamily="18" charset="0"/>
              </a:rPr>
              <a:t>Husbands – 3:1-6</a:t>
            </a:r>
            <a:br>
              <a:rPr lang="en-US" sz="2000" b="1" dirty="0">
                <a:solidFill>
                  <a:srgbClr val="7030A0"/>
                </a:solidFill>
                <a:latin typeface="Book Antiqua" panose="02040602050305030304" pitchFamily="18" charset="0"/>
              </a:rPr>
            </a:br>
            <a:br>
              <a:rPr lang="en-US" sz="2000" b="1" dirty="0">
                <a:solidFill>
                  <a:srgbClr val="7030A0"/>
                </a:solidFill>
                <a:latin typeface="Book Antiqua" panose="02040602050305030304" pitchFamily="18" charset="0"/>
              </a:rPr>
            </a:br>
            <a:r>
              <a:rPr lang="en-US" sz="2000" b="1" dirty="0">
                <a:solidFill>
                  <a:srgbClr val="7030A0"/>
                </a:solidFill>
                <a:latin typeface="Book Antiqua" panose="02040602050305030304" pitchFamily="18" charset="0"/>
              </a:rPr>
              <a:t>Believing Husbands –</a:t>
            </a:r>
            <a:br>
              <a:rPr lang="en-US" sz="2000" b="1" dirty="0">
                <a:solidFill>
                  <a:srgbClr val="7030A0"/>
                </a:solidFill>
                <a:latin typeface="Book Antiqua" panose="02040602050305030304" pitchFamily="18" charset="0"/>
              </a:rPr>
            </a:br>
            <a:r>
              <a:rPr lang="en-US" sz="2000" b="1" dirty="0">
                <a:solidFill>
                  <a:srgbClr val="7030A0"/>
                </a:solidFill>
                <a:latin typeface="Book Antiqua" panose="02040602050305030304" pitchFamily="18" charset="0"/>
              </a:rPr>
              <a:t>3:7</a:t>
            </a:r>
            <a:br>
              <a:rPr lang="en-US" sz="2000" dirty="0"/>
            </a:br>
            <a:endParaRPr lang="en-US" sz="2000" dirty="0"/>
          </a:p>
        </p:txBody>
      </p:sp>
      <p:sp>
        <p:nvSpPr>
          <p:cNvPr id="15366" name="Content Placeholder 15365">
            <a:extLst>
              <a:ext uri="{FF2B5EF4-FFF2-40B4-BE49-F238E27FC236}">
                <a16:creationId xmlns:a16="http://schemas.microsoft.com/office/drawing/2014/main" id="{DC506166-2F2D-3FAE-8A2A-6DF8E2AA0BC5}"/>
              </a:ext>
            </a:extLst>
          </p:cNvPr>
          <p:cNvSpPr>
            <a:spLocks noGrp="1"/>
          </p:cNvSpPr>
          <p:nvPr>
            <p:ph idx="1"/>
          </p:nvPr>
        </p:nvSpPr>
        <p:spPr>
          <a:xfrm>
            <a:off x="573788" y="2667000"/>
            <a:ext cx="2556900" cy="3463800"/>
          </a:xfrm>
        </p:spPr>
        <p:txBody>
          <a:bodyPr>
            <a:normAutofit lnSpcReduction="10000"/>
          </a:bodyPr>
          <a:lstStyle/>
          <a:p>
            <a:pPr marL="0" indent="0">
              <a:buNone/>
            </a:pPr>
            <a:r>
              <a:rPr lang="en-US" sz="2000" dirty="0">
                <a:solidFill>
                  <a:schemeClr val="tx1">
                    <a:alpha val="60000"/>
                  </a:schemeClr>
                </a:solidFill>
                <a:latin typeface="Book Antiqua" panose="02040602050305030304" pitchFamily="18" charset="0"/>
              </a:rPr>
              <a:t>“Be subject to your own husbands, so that even if some do not obey the word, they may be won </a:t>
            </a:r>
            <a:r>
              <a:rPr lang="en-US" sz="2000" b="1" dirty="0">
                <a:solidFill>
                  <a:schemeClr val="tx1">
                    <a:alpha val="60000"/>
                  </a:schemeClr>
                </a:solidFill>
                <a:latin typeface="Book Antiqua" panose="02040602050305030304" pitchFamily="18" charset="0"/>
              </a:rPr>
              <a:t>without a word </a:t>
            </a:r>
            <a:r>
              <a:rPr lang="en-US" sz="2000" dirty="0">
                <a:solidFill>
                  <a:schemeClr val="tx1">
                    <a:alpha val="60000"/>
                  </a:schemeClr>
                </a:solidFill>
                <a:latin typeface="Book Antiqua" panose="02040602050305030304" pitchFamily="18" charset="0"/>
              </a:rPr>
              <a:t>by the conduct of their wives.”</a:t>
            </a:r>
          </a:p>
          <a:p>
            <a:pPr marL="0" indent="0">
              <a:buNone/>
            </a:pPr>
            <a:r>
              <a:rPr lang="en-US" sz="2000" dirty="0">
                <a:solidFill>
                  <a:schemeClr val="tx1">
                    <a:alpha val="60000"/>
                  </a:schemeClr>
                </a:solidFill>
                <a:latin typeface="Book Antiqua" panose="02040602050305030304" pitchFamily="18" charset="0"/>
              </a:rPr>
              <a:t>“Live with your wives according to (Christian) knowledge.”</a:t>
            </a:r>
          </a:p>
        </p:txBody>
      </p:sp>
    </p:spTree>
    <p:extLst>
      <p:ext uri="{BB962C8B-B14F-4D97-AF65-F5344CB8AC3E}">
        <p14:creationId xmlns:p14="http://schemas.microsoft.com/office/powerpoint/2010/main" val="1708978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ChangeAspect="1"/>
          </p:cNvPicPr>
          <p:nvPr/>
        </p:nvPicPr>
        <p:blipFill rotWithShape="1">
          <a:blip r:embed="rId2">
            <a:extLst>
              <a:ext uri="{28A0092B-C50C-407E-A947-70E740481C1C}">
                <a14:useLocalDpi xmlns:a14="http://schemas.microsoft.com/office/drawing/2010/main" val="0"/>
              </a:ext>
            </a:extLst>
          </a:blip>
          <a:srcRect l="17290" r="7232"/>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0" name="Content Placeholder 9">
            <a:extLst>
              <a:ext uri="{FF2B5EF4-FFF2-40B4-BE49-F238E27FC236}">
                <a16:creationId xmlns:a16="http://schemas.microsoft.com/office/drawing/2014/main" id="{33AB515D-EECE-C0EE-23D1-760AC8E7B433}"/>
              </a:ext>
            </a:extLst>
          </p:cNvPr>
          <p:cNvSpPr>
            <a:spLocks noGrp="1"/>
          </p:cNvSpPr>
          <p:nvPr>
            <p:ph idx="1"/>
          </p:nvPr>
        </p:nvSpPr>
        <p:spPr>
          <a:xfrm>
            <a:off x="5490348" y="2194102"/>
            <a:ext cx="3105010" cy="3908586"/>
          </a:xfrm>
        </p:spPr>
        <p:txBody>
          <a:bodyPr>
            <a:normAutofit/>
          </a:bodyPr>
          <a:lstStyle/>
          <a:p>
            <a:pPr marL="0" indent="0">
              <a:buNone/>
            </a:pPr>
            <a:endParaRPr lang="en-US" sz="2800" dirty="0">
              <a:latin typeface="Book Antiqua" panose="02040602050305030304" pitchFamily="18" charset="0"/>
            </a:endParaRPr>
          </a:p>
          <a:p>
            <a:endParaRPr lang="en-US" sz="1700" dirty="0"/>
          </a:p>
        </p:txBody>
      </p:sp>
      <p:sp>
        <p:nvSpPr>
          <p:cNvPr id="3" name="TextBox 2">
            <a:extLst>
              <a:ext uri="{FF2B5EF4-FFF2-40B4-BE49-F238E27FC236}">
                <a16:creationId xmlns:a16="http://schemas.microsoft.com/office/drawing/2014/main" id="{01D36E3E-FA56-4FFC-77CB-8C985D835636}"/>
              </a:ext>
            </a:extLst>
          </p:cNvPr>
          <p:cNvSpPr txBox="1"/>
          <p:nvPr/>
        </p:nvSpPr>
        <p:spPr>
          <a:xfrm>
            <a:off x="5334000" y="2274838"/>
            <a:ext cx="3810000" cy="4124206"/>
          </a:xfrm>
          <a:prstGeom prst="rect">
            <a:avLst/>
          </a:prstGeom>
          <a:noFill/>
        </p:spPr>
        <p:txBody>
          <a:bodyPr wrap="square">
            <a:spAutoFit/>
          </a:bodyPr>
          <a:lstStyle/>
          <a:p>
            <a:pPr marL="0" indent="0">
              <a:buNone/>
            </a:pPr>
            <a:r>
              <a:rPr lang="en-US" sz="3200" b="1" dirty="0">
                <a:solidFill>
                  <a:srgbClr val="7030A0"/>
                </a:solidFill>
                <a:latin typeface="Book Antiqua" panose="02040602050305030304" pitchFamily="18" charset="0"/>
              </a:rPr>
              <a:t>3:8-12   </a:t>
            </a:r>
          </a:p>
          <a:p>
            <a:pPr marL="0" indent="0">
              <a:buNone/>
            </a:pPr>
            <a:r>
              <a:rPr lang="en-US" sz="3200" b="1" dirty="0">
                <a:solidFill>
                  <a:srgbClr val="7030A0"/>
                </a:solidFill>
                <a:latin typeface="Book Antiqua" panose="02040602050305030304" pitchFamily="18" charset="0"/>
              </a:rPr>
              <a:t>To all…</a:t>
            </a:r>
          </a:p>
          <a:p>
            <a:pPr marL="0" indent="0">
              <a:buNone/>
            </a:pPr>
            <a:endParaRPr lang="en-US" dirty="0">
              <a:latin typeface="Book Antiqua" panose="02040602050305030304" pitchFamily="18" charset="0"/>
            </a:endParaRPr>
          </a:p>
          <a:p>
            <a:pPr marL="0" indent="0">
              <a:buNone/>
            </a:pPr>
            <a:r>
              <a:rPr lang="en-US" dirty="0">
                <a:latin typeface="Book Antiqua" panose="02040602050305030304" pitchFamily="18" charset="0"/>
              </a:rPr>
              <a:t>“Whoever desires to love life and see good days, let him keep his tongue from evil and his lips from speaking deceit; let him turn away from evil and do good; let him seek peace and pursue it. For the eyes of the Lord are on the righteous and his ears are open to their prayer. But the face of the Lord is against those who do evil” (Psalm 34:13-17)</a:t>
            </a:r>
          </a:p>
        </p:txBody>
      </p:sp>
    </p:spTree>
    <p:extLst>
      <p:ext uri="{BB962C8B-B14F-4D97-AF65-F5344CB8AC3E}">
        <p14:creationId xmlns:p14="http://schemas.microsoft.com/office/powerpoint/2010/main" val="38130801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6AF0-C3FF-9ACE-E3C5-211A4FAE69B7}"/>
              </a:ext>
            </a:extLst>
          </p:cNvPr>
          <p:cNvSpPr>
            <a:spLocks noGrp="1"/>
          </p:cNvSpPr>
          <p:nvPr>
            <p:ph type="title"/>
          </p:nvPr>
        </p:nvSpPr>
        <p:spPr>
          <a:xfrm>
            <a:off x="480060" y="-533399"/>
            <a:ext cx="3276451" cy="3406298"/>
          </a:xfrm>
        </p:spPr>
        <p:txBody>
          <a:bodyPr anchor="b">
            <a:noAutofit/>
          </a:bodyPr>
          <a:lstStyle/>
          <a:p>
            <a:r>
              <a:rPr lang="en-US" sz="3200" b="1" dirty="0">
                <a:solidFill>
                  <a:srgbClr val="7030A0"/>
                </a:solidFill>
                <a:latin typeface="Book Antiqua" panose="02040602050305030304" pitchFamily="18" charset="0"/>
              </a:rPr>
              <a:t>What habits from back then should characterize our mediating function today?</a:t>
            </a:r>
          </a:p>
        </p:txBody>
      </p:sp>
      <p:sp>
        <p:nvSpPr>
          <p:cNvPr id="17414" name="Content Placeholder 17413">
            <a:extLst>
              <a:ext uri="{FF2B5EF4-FFF2-40B4-BE49-F238E27FC236}">
                <a16:creationId xmlns:a16="http://schemas.microsoft.com/office/drawing/2014/main" id="{19EED561-D757-A415-6BFE-3C0A41A40E60}"/>
              </a:ext>
            </a:extLst>
          </p:cNvPr>
          <p:cNvSpPr>
            <a:spLocks noGrp="1"/>
          </p:cNvSpPr>
          <p:nvPr>
            <p:ph idx="1"/>
          </p:nvPr>
        </p:nvSpPr>
        <p:spPr>
          <a:xfrm>
            <a:off x="480060" y="2872899"/>
            <a:ext cx="3182691" cy="3320668"/>
          </a:xfrm>
        </p:spPr>
        <p:txBody>
          <a:bodyPr>
            <a:noAutofit/>
          </a:bodyPr>
          <a:lstStyle/>
          <a:p>
            <a:pPr marL="0" indent="0">
              <a:buNone/>
            </a:pPr>
            <a:r>
              <a:rPr lang="en-US" sz="2800" b="1" dirty="0">
                <a:solidFill>
                  <a:srgbClr val="7030A0"/>
                </a:solidFill>
                <a:latin typeface="Book Antiqua" panose="02040602050305030304" pitchFamily="18" charset="0"/>
              </a:rPr>
              <a:t>GATHER</a:t>
            </a:r>
          </a:p>
          <a:p>
            <a:pPr marL="0" indent="0">
              <a:buNone/>
            </a:pPr>
            <a:r>
              <a:rPr lang="en-US" sz="1800" dirty="0">
                <a:latin typeface="Book Antiqua" panose="02040602050305030304" pitchFamily="18" charset="0"/>
              </a:rPr>
              <a:t>“The end of all things is at hand; therefore, be self-controlled and sober-minded for the sake of your prayers. Above all, keep loving one another earnestly, since love covers a multitude of sins. Show hospitality to one another without grumbling. As each has received a gift, use it to serve one another…” (1 Peter 4:7-10)</a:t>
            </a:r>
          </a:p>
        </p:txBody>
      </p:sp>
      <p:pic>
        <p:nvPicPr>
          <p:cNvPr id="17410" name="Picture 2" descr="friends are there when you need them most - drug abuse stock pictures, royalty-free photos &amp; images">
            <a:extLst>
              <a:ext uri="{FF2B5EF4-FFF2-40B4-BE49-F238E27FC236}">
                <a16:creationId xmlns:a16="http://schemas.microsoft.com/office/drawing/2014/main" id="{5A966E89-8B77-D72B-69B4-CB56CCEE7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44" r="22173"/>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4EAD-6D49-2B04-625B-A504630A2047}"/>
              </a:ext>
            </a:extLst>
          </p:cNvPr>
          <p:cNvSpPr>
            <a:spLocks noGrp="1"/>
          </p:cNvSpPr>
          <p:nvPr>
            <p:ph type="title"/>
          </p:nvPr>
        </p:nvSpPr>
        <p:spPr/>
        <p:txBody>
          <a:bodyPr>
            <a:normAutofit/>
          </a:bodyPr>
          <a:lstStyle/>
          <a:p>
            <a:pPr algn="ctr"/>
            <a:r>
              <a:rPr lang="en-US" sz="4400" b="1" dirty="0">
                <a:solidFill>
                  <a:srgbClr val="7030A0"/>
                </a:solidFill>
                <a:latin typeface="Book Antiqua" panose="02040602050305030304" pitchFamily="18" charset="0"/>
              </a:rPr>
              <a:t>Gather &gt; Grow &gt; Go</a:t>
            </a:r>
          </a:p>
        </p:txBody>
      </p:sp>
      <p:sp>
        <p:nvSpPr>
          <p:cNvPr id="3" name="Content Placeholder 2">
            <a:extLst>
              <a:ext uri="{FF2B5EF4-FFF2-40B4-BE49-F238E27FC236}">
                <a16:creationId xmlns:a16="http://schemas.microsoft.com/office/drawing/2014/main" id="{0F9948B6-B247-F9A6-881D-1F98B2BEF47C}"/>
              </a:ext>
            </a:extLst>
          </p:cNvPr>
          <p:cNvSpPr>
            <a:spLocks noGrp="1"/>
          </p:cNvSpPr>
          <p:nvPr>
            <p:ph idx="1"/>
          </p:nvPr>
        </p:nvSpPr>
        <p:spPr/>
        <p:txBody>
          <a:bodyPr>
            <a:normAutofit fontScale="92500" lnSpcReduction="20000"/>
          </a:bodyPr>
          <a:lstStyle/>
          <a:p>
            <a:pPr marL="0" indent="0">
              <a:buNone/>
            </a:pPr>
            <a:r>
              <a:rPr lang="en-US" sz="3200" b="1" dirty="0">
                <a:solidFill>
                  <a:srgbClr val="7030A0"/>
                </a:solidFill>
                <a:latin typeface="Book Antiqua" panose="02040602050305030304" pitchFamily="18" charset="0"/>
              </a:rPr>
              <a:t>GROW</a:t>
            </a:r>
            <a:r>
              <a:rPr lang="en-US" sz="3200" dirty="0">
                <a:latin typeface="Book Antiqua" panose="02040602050305030304" pitchFamily="18" charset="0"/>
              </a:rPr>
              <a:t> in distinguishing the majority culture from our Christocentric church culture: </a:t>
            </a:r>
          </a:p>
          <a:p>
            <a:pPr marL="0" indent="0">
              <a:buNone/>
            </a:pPr>
            <a:r>
              <a:rPr lang="en-US" sz="3200" dirty="0">
                <a:latin typeface="Book Antiqua" panose="02040602050305030304" pitchFamily="18" charset="0"/>
              </a:rPr>
              <a:t>	Emotional drivers (1:14; 2:11; 4:2) vs.</a:t>
            </a:r>
          </a:p>
          <a:p>
            <a:pPr marL="0" indent="0">
              <a:buNone/>
            </a:pPr>
            <a:r>
              <a:rPr lang="en-US" sz="3200" dirty="0">
                <a:latin typeface="Book Antiqua" panose="02040602050305030304" pitchFamily="18" charset="0"/>
              </a:rPr>
              <a:t>	Bible study (1:23-25; 2:2)</a:t>
            </a:r>
          </a:p>
          <a:p>
            <a:pPr marL="0" indent="0">
              <a:buNone/>
            </a:pPr>
            <a:r>
              <a:rPr lang="en-US" sz="3200" dirty="0">
                <a:latin typeface="Book Antiqua" panose="02040602050305030304" pitchFamily="18" charset="0"/>
              </a:rPr>
              <a:t>	God’s will: obedience (1:15-17; 4:2)</a:t>
            </a:r>
          </a:p>
          <a:p>
            <a:pPr marL="0" indent="0">
              <a:buNone/>
            </a:pPr>
            <a:r>
              <a:rPr lang="en-US" sz="3200" b="1" dirty="0">
                <a:solidFill>
                  <a:srgbClr val="7030A0"/>
                </a:solidFill>
                <a:latin typeface="Book Antiqua" panose="02040602050305030304" pitchFamily="18" charset="0"/>
              </a:rPr>
              <a:t>GO</a:t>
            </a:r>
            <a:r>
              <a:rPr lang="en-US" sz="3200" dirty="0">
                <a:latin typeface="Book Antiqua" panose="02040602050305030304" pitchFamily="18" charset="0"/>
              </a:rPr>
              <a:t> into non-Christian society</a:t>
            </a:r>
          </a:p>
          <a:p>
            <a:pPr marL="0" indent="0">
              <a:buNone/>
            </a:pPr>
            <a:r>
              <a:rPr lang="en-US" sz="3200" dirty="0">
                <a:latin typeface="Book Antiqua" panose="02040602050305030304" pitchFamily="18" charset="0"/>
              </a:rPr>
              <a:t>	To serve</a:t>
            </a:r>
          </a:p>
          <a:p>
            <a:pPr lvl="2"/>
            <a:r>
              <a:rPr lang="en-US" sz="2600" dirty="0">
                <a:latin typeface="Book Antiqua" panose="02040602050305030304" pitchFamily="18" charset="0"/>
              </a:rPr>
              <a:t>As Christ served</a:t>
            </a:r>
          </a:p>
          <a:p>
            <a:pPr lvl="2"/>
            <a:r>
              <a:rPr lang="en-US" sz="2600" dirty="0">
                <a:latin typeface="Book Antiqua" panose="02040602050305030304" pitchFamily="18" charset="0"/>
              </a:rPr>
              <a:t>As witness</a:t>
            </a:r>
          </a:p>
          <a:p>
            <a:pPr marL="0" indent="0">
              <a:buNone/>
            </a:pPr>
            <a:r>
              <a:rPr lang="en-US" sz="3200" dirty="0">
                <a:latin typeface="Book Antiqua" panose="02040602050305030304" pitchFamily="18" charset="0"/>
              </a:rPr>
              <a:t>	Voluntary subordination </a:t>
            </a:r>
          </a:p>
          <a:p>
            <a:pPr marL="0" indent="0">
              <a:buNone/>
            </a:pPr>
            <a:endParaRPr lang="en-US" dirty="0">
              <a:latin typeface="Book Antiqua" panose="02040602050305030304" pitchFamily="18" charset="0"/>
            </a:endParaRPr>
          </a:p>
          <a:p>
            <a:pPr marL="0" indent="0">
              <a:buNone/>
            </a:pPr>
            <a:endParaRPr lang="en-US" dirty="0">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1064004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6835-3C91-0B7B-5A84-E7052A9BAB15}"/>
              </a:ext>
            </a:extLst>
          </p:cNvPr>
          <p:cNvSpPr>
            <a:spLocks noGrp="1"/>
          </p:cNvSpPr>
          <p:nvPr>
            <p:ph type="title"/>
          </p:nvPr>
        </p:nvSpPr>
        <p:spPr>
          <a:xfrm>
            <a:off x="482458" y="640080"/>
            <a:ext cx="2571750" cy="1719072"/>
          </a:xfrm>
        </p:spPr>
        <p:txBody>
          <a:bodyPr anchor="b">
            <a:noAutofit/>
          </a:bodyPr>
          <a:lstStyle/>
          <a:p>
            <a:r>
              <a:rPr lang="en-US" sz="3600" b="1" dirty="0">
                <a:solidFill>
                  <a:srgbClr val="7030A0"/>
                </a:solidFill>
                <a:latin typeface="Book Antiqua" panose="02040602050305030304" pitchFamily="18" charset="0"/>
              </a:rPr>
              <a:t>Whatever comes, remember</a:t>
            </a:r>
          </a:p>
        </p:txBody>
      </p:sp>
      <p:sp>
        <p:nvSpPr>
          <p:cNvPr id="18438" name="Content Placeholder 18437">
            <a:extLst>
              <a:ext uri="{FF2B5EF4-FFF2-40B4-BE49-F238E27FC236}">
                <a16:creationId xmlns:a16="http://schemas.microsoft.com/office/drawing/2014/main" id="{ABC6B69B-ED9F-58D4-21BB-346A4BC41AC6}"/>
              </a:ext>
            </a:extLst>
          </p:cNvPr>
          <p:cNvSpPr>
            <a:spLocks noGrp="1"/>
          </p:cNvSpPr>
          <p:nvPr>
            <p:ph idx="1"/>
          </p:nvPr>
        </p:nvSpPr>
        <p:spPr>
          <a:xfrm>
            <a:off x="443484" y="2359152"/>
            <a:ext cx="2571750" cy="3902202"/>
          </a:xfrm>
        </p:spPr>
        <p:txBody>
          <a:bodyPr anchor="t">
            <a:noAutofit/>
          </a:bodyPr>
          <a:lstStyle/>
          <a:p>
            <a:pPr marL="0" indent="0">
              <a:lnSpc>
                <a:spcPct val="100000"/>
              </a:lnSpc>
              <a:buNone/>
            </a:pPr>
            <a:r>
              <a:rPr lang="en-US" sz="1600" dirty="0">
                <a:latin typeface="Book Antiqua" panose="02040602050305030304" pitchFamily="18" charset="0"/>
              </a:rPr>
              <a:t>Jesus Christ, “who has gone into heaven and is at the right hand of God, with angels, authorities, and powers having been subjected to him” (1 Peter 3:21-22)</a:t>
            </a:r>
          </a:p>
          <a:p>
            <a:pPr marL="0" indent="0">
              <a:lnSpc>
                <a:spcPct val="100000"/>
              </a:lnSpc>
              <a:buNone/>
            </a:pPr>
            <a:r>
              <a:rPr lang="en-US" sz="1600" dirty="0">
                <a:latin typeface="Book Antiqua" panose="02040602050305030304" pitchFamily="18" charset="0"/>
              </a:rPr>
              <a:t>“Therefore, preparing your minds for action, and being sober-minded, set your hope fully on the grace being brought to you by the revelation of Jesus Christ” (1:13)</a:t>
            </a:r>
          </a:p>
        </p:txBody>
      </p:sp>
      <p:pic>
        <p:nvPicPr>
          <p:cNvPr id="18434" name="Picture 2" descr="Campus Guide 2018">
            <a:extLst>
              <a:ext uri="{FF2B5EF4-FFF2-40B4-BE49-F238E27FC236}">
                <a16:creationId xmlns:a16="http://schemas.microsoft.com/office/drawing/2014/main" id="{F4829B00-7199-D0F5-988D-0C36EB0384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531795"/>
            <a:ext cx="5177790" cy="379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81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485A-8305-2CE2-E6B5-6F868AB5FED5}"/>
              </a:ext>
            </a:extLst>
          </p:cNvPr>
          <p:cNvSpPr>
            <a:spLocks noGrp="1"/>
          </p:cNvSpPr>
          <p:nvPr>
            <p:ph type="title"/>
          </p:nvPr>
        </p:nvSpPr>
        <p:spPr/>
        <p:txBody>
          <a:bodyPr>
            <a:noAutofit/>
          </a:bodyPr>
          <a:lstStyle/>
          <a:p>
            <a:pPr algn="ctr"/>
            <a:r>
              <a:rPr lang="en-US" sz="2800" b="1" dirty="0">
                <a:solidFill>
                  <a:srgbClr val="7030A0"/>
                </a:solidFill>
                <a:latin typeface="Book Antiqua" panose="02040602050305030304" pitchFamily="18" charset="0"/>
              </a:rPr>
              <a:t>Current cultural facts that inform our mediating function: </a:t>
            </a:r>
            <a:br>
              <a:rPr lang="en-US" sz="2800" b="1" dirty="0">
                <a:solidFill>
                  <a:srgbClr val="7030A0"/>
                </a:solidFill>
                <a:latin typeface="Book Antiqua" panose="02040602050305030304" pitchFamily="18" charset="0"/>
              </a:rPr>
            </a:br>
            <a:r>
              <a:rPr lang="en-US" sz="2800" b="1" dirty="0">
                <a:solidFill>
                  <a:srgbClr val="7030A0"/>
                </a:solidFill>
                <a:latin typeface="Book Antiqua" panose="02040602050305030304" pitchFamily="18" charset="0"/>
              </a:rPr>
              <a:t>1. Individualism; 2. Big Government</a:t>
            </a:r>
          </a:p>
        </p:txBody>
      </p:sp>
      <p:sp>
        <p:nvSpPr>
          <p:cNvPr id="3" name="Content Placeholder 2">
            <a:extLst>
              <a:ext uri="{FF2B5EF4-FFF2-40B4-BE49-F238E27FC236}">
                <a16:creationId xmlns:a16="http://schemas.microsoft.com/office/drawing/2014/main" id="{A0725FFA-CCED-37F2-0D93-5D82747F4D70}"/>
              </a:ext>
            </a:extLst>
          </p:cNvPr>
          <p:cNvSpPr>
            <a:spLocks noGrp="1"/>
          </p:cNvSpPr>
          <p:nvPr>
            <p:ph idx="1"/>
          </p:nvPr>
        </p:nvSpPr>
        <p:spPr>
          <a:xfrm>
            <a:off x="685800" y="2286000"/>
            <a:ext cx="7886700" cy="3894138"/>
          </a:xfrm>
        </p:spPr>
        <p:txBody>
          <a:bodyPr>
            <a:normAutofit fontScale="70000" lnSpcReduction="20000"/>
          </a:bodyPr>
          <a:lstStyle/>
          <a:p>
            <a:pPr marL="0" indent="0">
              <a:buNone/>
            </a:pPr>
            <a:r>
              <a:rPr lang="en-US" kern="1200" dirty="0">
                <a:solidFill>
                  <a:srgbClr val="000000"/>
                </a:solidFill>
                <a:effectLst/>
                <a:latin typeface="Book Antiqua" panose="02040602050305030304" pitchFamily="18" charset="0"/>
              </a:rPr>
              <a:t>“</a:t>
            </a:r>
            <a:r>
              <a:rPr lang="en-US" b="1" kern="1200" dirty="0">
                <a:solidFill>
                  <a:srgbClr val="000000"/>
                </a:solidFill>
                <a:effectLst/>
                <a:latin typeface="Book Antiqua" panose="02040602050305030304" pitchFamily="18" charset="0"/>
              </a:rPr>
              <a:t>Individualism</a:t>
            </a:r>
            <a:r>
              <a:rPr lang="en-US" kern="1200" dirty="0">
                <a:solidFill>
                  <a:srgbClr val="000000"/>
                </a:solidFill>
                <a:effectLst/>
                <a:latin typeface="Book Antiqua" panose="02040602050305030304" pitchFamily="18" charset="0"/>
              </a:rPr>
              <a:t> tends to weaken mediating power centers that stand between the individual and the nation as a whole—</a:t>
            </a:r>
            <a:r>
              <a:rPr lang="en-US" kern="1200" dirty="0">
                <a:solidFill>
                  <a:srgbClr val="000000"/>
                </a:solidFill>
                <a:effectLst/>
                <a:latin typeface="Book Antiqua" panose="02040602050305030304" pitchFamily="18" charset="0"/>
                <a:ea typeface="Times New Roman" panose="02020603050405020304" pitchFamily="18" charset="0"/>
              </a:rPr>
              <a:t>from families to local communities (including local governments), (and) religious institutions…. In their place, it strengthens individuals, on the one hand, and a </a:t>
            </a:r>
            <a:r>
              <a:rPr lang="en-US" b="1" kern="1200" dirty="0">
                <a:solidFill>
                  <a:srgbClr val="000000"/>
                </a:solidFill>
                <a:effectLst/>
                <a:latin typeface="Book Antiqua" panose="02040602050305030304" pitchFamily="18" charset="0"/>
                <a:ea typeface="Times New Roman" panose="02020603050405020304" pitchFamily="18" charset="0"/>
              </a:rPr>
              <a:t>central government</a:t>
            </a:r>
            <a:r>
              <a:rPr lang="en-US" kern="1200" dirty="0">
                <a:solidFill>
                  <a:srgbClr val="000000"/>
                </a:solidFill>
                <a:effectLst/>
                <a:latin typeface="Book Antiqua" panose="02040602050305030304" pitchFamily="18" charset="0"/>
                <a:ea typeface="Times New Roman" panose="02020603050405020304" pitchFamily="18" charset="0"/>
              </a:rPr>
              <a:t>, on the other, since such a government is most able to treat individuals equally by treating them all impersonally. For this reason, a hyper-individualist culture is likely to be governed by a hyper-centralized government, and each is likely to exacerbate the worst inclinations of the other.” (Yuval Levin, </a:t>
            </a:r>
            <a:r>
              <a:rPr lang="en-US" i="1" kern="1200" dirty="0">
                <a:solidFill>
                  <a:srgbClr val="000000"/>
                </a:solidFill>
                <a:effectLst/>
                <a:latin typeface="Book Antiqua" panose="02040602050305030304" pitchFamily="18" charset="0"/>
                <a:ea typeface="Times New Roman" panose="02020603050405020304" pitchFamily="18" charset="0"/>
              </a:rPr>
              <a:t>The Fractured Republic, </a:t>
            </a:r>
            <a:r>
              <a:rPr lang="en-US" kern="1200" dirty="0">
                <a:solidFill>
                  <a:srgbClr val="000000"/>
                </a:solidFill>
                <a:effectLst/>
                <a:latin typeface="Book Antiqua" panose="02040602050305030304" pitchFamily="18" charset="0"/>
                <a:ea typeface="Times New Roman" panose="02020603050405020304" pitchFamily="18" charset="0"/>
              </a:rPr>
              <a:t>99-100).</a:t>
            </a:r>
            <a:endParaRPr lang="en-US" dirty="0">
              <a:effectLst/>
              <a:latin typeface="Book Antiqua" panose="0204060205030503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05571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36" r="2" b="2"/>
          <a:stretch/>
        </p:blipFill>
        <p:spPr>
          <a:xfrm>
            <a:off x="1891767" y="10"/>
            <a:ext cx="7252231" cy="6857990"/>
          </a:xfrm>
          <a:prstGeom prst="rect">
            <a:avLst/>
          </a:prstGeom>
        </p:spPr>
      </p:pic>
      <p:sp>
        <p:nvSpPr>
          <p:cNvPr id="23"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1A303D9-ED9A-4A85-98F3-FBAC5431ADBC}"/>
              </a:ext>
            </a:extLst>
          </p:cNvPr>
          <p:cNvSpPr txBox="1"/>
          <p:nvPr/>
        </p:nvSpPr>
        <p:spPr>
          <a:xfrm>
            <a:off x="628648" y="2438400"/>
            <a:ext cx="2866641"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 NASA</a:t>
            </a:r>
          </a:p>
        </p:txBody>
      </p:sp>
      <p:sp>
        <p:nvSpPr>
          <p:cNvPr id="9" name="TextBox 8">
            <a:extLst>
              <a:ext uri="{FF2B5EF4-FFF2-40B4-BE49-F238E27FC236}">
                <a16:creationId xmlns:a16="http://schemas.microsoft.com/office/drawing/2014/main" id="{94A15590-B6B7-6251-EA08-5400EF481AE1}"/>
              </a:ext>
            </a:extLst>
          </p:cNvPr>
          <p:cNvSpPr txBox="1"/>
          <p:nvPr/>
        </p:nvSpPr>
        <p:spPr>
          <a:xfrm>
            <a:off x="628650" y="3241224"/>
            <a:ext cx="6229350" cy="721736"/>
          </a:xfrm>
          <a:prstGeom prst="rect">
            <a:avLst/>
          </a:prstGeom>
          <a:noFill/>
        </p:spPr>
        <p:txBody>
          <a:bodyPr wrap="square">
            <a:spAutoFit/>
          </a:bodyPr>
          <a:lstStyle/>
          <a:p>
            <a:pPr marL="0" marR="0">
              <a:lnSpc>
                <a:spcPct val="107000"/>
              </a:lnSpc>
              <a:spcBef>
                <a:spcPts val="0"/>
              </a:spcBef>
              <a:spcAft>
                <a:spcPts val="800"/>
              </a:spcAft>
            </a:pPr>
            <a:r>
              <a:rPr lang="en-US" sz="4000" dirty="0">
                <a:effectLst/>
                <a:latin typeface="Book Antiqua" panose="02040602050305030304" pitchFamily="18" charset="0"/>
                <a:ea typeface="Calibri" panose="020F0502020204030204" pitchFamily="34" charset="0"/>
                <a:cs typeface="Times New Roman" panose="02020603050405020304" pitchFamily="18" charset="0"/>
              </a:rPr>
              <a:t>“…and the Earth”</a:t>
            </a:r>
          </a:p>
        </p:txBody>
      </p:sp>
    </p:spTree>
    <p:extLst>
      <p:ext uri="{BB962C8B-B14F-4D97-AF65-F5344CB8AC3E}">
        <p14:creationId xmlns:p14="http://schemas.microsoft.com/office/powerpoint/2010/main" val="1029255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FAF0-CDA6-3710-91C6-80C34450E2BA}"/>
              </a:ext>
            </a:extLst>
          </p:cNvPr>
          <p:cNvSpPr>
            <a:spLocks noGrp="1"/>
          </p:cNvSpPr>
          <p:nvPr>
            <p:ph type="title"/>
          </p:nvPr>
        </p:nvSpPr>
        <p:spPr/>
        <p:txBody>
          <a:bodyPr>
            <a:normAutofit/>
          </a:bodyPr>
          <a:lstStyle/>
          <a:p>
            <a:pPr algn="ctr"/>
            <a:r>
              <a:rPr lang="en-US" sz="2800" b="1" dirty="0">
                <a:solidFill>
                  <a:srgbClr val="7030A0"/>
                </a:solidFill>
                <a:latin typeface="Book Antiqua" panose="02040602050305030304" pitchFamily="18" charset="0"/>
              </a:rPr>
              <a:t>3. Digital Revolution; 4. Cultural Angst</a:t>
            </a:r>
          </a:p>
        </p:txBody>
      </p:sp>
      <p:sp>
        <p:nvSpPr>
          <p:cNvPr id="3" name="Content Placeholder 2">
            <a:extLst>
              <a:ext uri="{FF2B5EF4-FFF2-40B4-BE49-F238E27FC236}">
                <a16:creationId xmlns:a16="http://schemas.microsoft.com/office/drawing/2014/main" id="{3CF2DD6F-60D5-E371-9E12-03162D8EC858}"/>
              </a:ext>
            </a:extLst>
          </p:cNvPr>
          <p:cNvSpPr>
            <a:spLocks noGrp="1"/>
          </p:cNvSpPr>
          <p:nvPr>
            <p:ph idx="1"/>
          </p:nvPr>
        </p:nvSpPr>
        <p:spPr/>
        <p:txBody>
          <a:bodyPr>
            <a:normAutofit lnSpcReduction="10000"/>
          </a:bodyPr>
          <a:lstStyle/>
          <a:p>
            <a:pPr marL="0" marR="0" indent="0">
              <a:spcBef>
                <a:spcPts val="530"/>
              </a:spcBef>
              <a:spcAft>
                <a:spcPts val="0"/>
              </a:spcAft>
              <a:buNone/>
            </a:pPr>
            <a:r>
              <a:rPr lang="en-US" sz="2400" dirty="0">
                <a:effectLst/>
                <a:latin typeface="Book Antiqua" panose="02040602050305030304" pitchFamily="18" charset="0"/>
                <a:ea typeface="Times New Roman" panose="02020603050405020304" pitchFamily="18" charset="0"/>
              </a:rPr>
              <a:t>The effects of hyper-individualism and “the state stepping in for Yahweh” have been magnified by the </a:t>
            </a:r>
            <a:r>
              <a:rPr lang="en-US" sz="2400" b="1" dirty="0">
                <a:effectLst/>
                <a:latin typeface="Book Antiqua" panose="02040602050305030304" pitchFamily="18" charset="0"/>
                <a:ea typeface="Times New Roman" panose="02020603050405020304" pitchFamily="18" charset="0"/>
              </a:rPr>
              <a:t>digital revolution</a:t>
            </a:r>
            <a:r>
              <a:rPr lang="en-US" sz="2400" dirty="0">
                <a:effectLst/>
                <a:latin typeface="Book Antiqua" panose="02040602050305030304" pitchFamily="18" charset="0"/>
                <a:ea typeface="Times New Roman" panose="02020603050405020304" pitchFamily="18" charset="0"/>
              </a:rPr>
              <a:t>. </a:t>
            </a:r>
            <a:r>
              <a:rPr lang="en-US" sz="2400" kern="1200" dirty="0">
                <a:solidFill>
                  <a:srgbClr val="000000"/>
                </a:solidFill>
                <a:effectLst/>
                <a:latin typeface="Book Antiqua" panose="02040602050305030304" pitchFamily="18" charset="0"/>
                <a:ea typeface="Times New Roman" panose="02020603050405020304" pitchFamily="18" charset="0"/>
              </a:rPr>
              <a:t>“The twenty-first century will be equivalent to 20,000 years of progress at today’s rate of progress.” (Ray Kurzweil of Google in Thomas Friedman, </a:t>
            </a:r>
            <a:r>
              <a:rPr lang="en-US" sz="2400" i="1" kern="1200" dirty="0">
                <a:solidFill>
                  <a:srgbClr val="000000"/>
                </a:solidFill>
                <a:effectLst/>
                <a:latin typeface="Book Antiqua" panose="02040602050305030304" pitchFamily="18" charset="0"/>
                <a:ea typeface="Times New Roman" panose="02020603050405020304" pitchFamily="18" charset="0"/>
              </a:rPr>
              <a:t>Thank You for Being Late</a:t>
            </a:r>
            <a:r>
              <a:rPr lang="en-US" sz="2400" kern="1200" dirty="0">
                <a:solidFill>
                  <a:srgbClr val="000000"/>
                </a:solidFill>
                <a:effectLst/>
                <a:latin typeface="Book Antiqua" panose="02040602050305030304" pitchFamily="18" charset="0"/>
                <a:ea typeface="Times New Roman" panose="02020603050405020304" pitchFamily="18" charset="0"/>
              </a:rPr>
              <a:t>)</a:t>
            </a:r>
          </a:p>
          <a:p>
            <a:pPr marL="0" marR="0" indent="0">
              <a:spcBef>
                <a:spcPts val="530"/>
              </a:spcBef>
              <a:spcAft>
                <a:spcPts val="0"/>
              </a:spcAft>
              <a:buNone/>
            </a:pPr>
            <a:endParaRPr lang="en-US" sz="2400" dirty="0">
              <a:effectLst/>
              <a:latin typeface="Book Antiqua" panose="02040602050305030304" pitchFamily="18" charset="0"/>
              <a:ea typeface="Times New Roman" panose="02020603050405020304" pitchFamily="18" charset="0"/>
            </a:endParaRPr>
          </a:p>
          <a:p>
            <a:pPr marL="0" marR="0" indent="0">
              <a:spcBef>
                <a:spcPts val="530"/>
              </a:spcBef>
              <a:spcAft>
                <a:spcPts val="0"/>
              </a:spcAft>
              <a:buNone/>
            </a:pPr>
            <a:r>
              <a:rPr lang="en-US" sz="2400" kern="1200" dirty="0">
                <a:solidFill>
                  <a:srgbClr val="000000"/>
                </a:solidFill>
                <a:effectLst/>
                <a:latin typeface="Book Antiqua" panose="02040602050305030304" pitchFamily="18" charset="0"/>
                <a:ea typeface="Times New Roman" panose="02020603050405020304" pitchFamily="18" charset="0"/>
              </a:rPr>
              <a:t>“The rate of technological change is now accelerating so fast that it has risen above the average rate at which most people can absorb all these changes. Many of us can’t keep pace anymore. ‘And this is causing us </a:t>
            </a:r>
            <a:r>
              <a:rPr lang="en-US" sz="2400" u="sng" kern="1200" dirty="0">
                <a:solidFill>
                  <a:srgbClr val="000000"/>
                </a:solidFill>
                <a:effectLst/>
                <a:latin typeface="Book Antiqua" panose="02040602050305030304" pitchFamily="18" charset="0"/>
                <a:ea typeface="Times New Roman" panose="02020603050405020304" pitchFamily="18" charset="0"/>
              </a:rPr>
              <a:t>cultural angst</a:t>
            </a:r>
            <a:r>
              <a:rPr lang="en-US" sz="2400" kern="1200" dirty="0">
                <a:solidFill>
                  <a:srgbClr val="000000"/>
                </a:solidFill>
                <a:effectLst/>
                <a:latin typeface="Book Antiqua" panose="02040602050305030304" pitchFamily="18" charset="0"/>
                <a:ea typeface="Times New Roman" panose="02020603050405020304" pitchFamily="18" charset="0"/>
              </a:rPr>
              <a:t>.’” (Thomas Friedman, </a:t>
            </a:r>
            <a:r>
              <a:rPr lang="en-US" sz="2400" i="1" kern="1200" dirty="0">
                <a:solidFill>
                  <a:srgbClr val="000000"/>
                </a:solidFill>
                <a:effectLst/>
                <a:latin typeface="Book Antiqua" panose="02040602050305030304" pitchFamily="18" charset="0"/>
                <a:ea typeface="Times New Roman" panose="02020603050405020304" pitchFamily="18" charset="0"/>
              </a:rPr>
              <a:t>Thank You for Being Late</a:t>
            </a:r>
            <a:r>
              <a:rPr lang="en-US" sz="2400" kern="1200" dirty="0">
                <a:solidFill>
                  <a:srgbClr val="000000"/>
                </a:solidFill>
                <a:effectLst/>
                <a:latin typeface="Book Antiqua" panose="02040602050305030304" pitchFamily="18" charset="0"/>
                <a:ea typeface="Times New Roman" panose="02020603050405020304" pitchFamily="18" charset="0"/>
              </a:rPr>
              <a:t>)</a:t>
            </a:r>
            <a:endParaRPr lang="en-US" sz="2400" dirty="0">
              <a:effectLst/>
              <a:latin typeface="Book Antiqua" panose="0204060205030503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63631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A7F3-C582-6058-3984-9D5F0E8B3EE4}"/>
              </a:ext>
            </a:extLst>
          </p:cNvPr>
          <p:cNvSpPr>
            <a:spLocks noGrp="1"/>
          </p:cNvSpPr>
          <p:nvPr>
            <p:ph type="title"/>
          </p:nvPr>
        </p:nvSpPr>
        <p:spPr/>
        <p:txBody>
          <a:bodyPr>
            <a:noAutofit/>
          </a:bodyPr>
          <a:lstStyle/>
          <a:p>
            <a:r>
              <a:rPr lang="en-US" sz="2800" b="1" dirty="0">
                <a:solidFill>
                  <a:srgbClr val="7030A0"/>
                </a:solidFill>
                <a:latin typeface="Book Antiqua" panose="02040602050305030304" pitchFamily="18" charset="0"/>
              </a:rPr>
              <a:t>Is the lived experience of your congregation qualitatively different than any other association a person has during the week?</a:t>
            </a:r>
          </a:p>
        </p:txBody>
      </p:sp>
      <p:sp>
        <p:nvSpPr>
          <p:cNvPr id="3" name="Content Placeholder 2">
            <a:extLst>
              <a:ext uri="{FF2B5EF4-FFF2-40B4-BE49-F238E27FC236}">
                <a16:creationId xmlns:a16="http://schemas.microsoft.com/office/drawing/2014/main" id="{5D9A75AE-9D38-966E-821B-20873F6F1DD7}"/>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80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About congregations founded by Paul: “The truth of the good news’ (Galatians 2:14) is ineffective unless it ‘takes place’ within communities whose behavior instantiates its novelty.” (John M.G. Barclay, </a:t>
            </a:r>
            <a:r>
              <a:rPr lang="en-US" sz="2000" i="1" dirty="0">
                <a:effectLst/>
                <a:latin typeface="Book Antiqua" panose="02040602050305030304" pitchFamily="18" charset="0"/>
                <a:ea typeface="Calibri" panose="020F0502020204030204" pitchFamily="34" charset="0"/>
                <a:cs typeface="Times New Roman" panose="02020603050405020304" pitchFamily="18" charset="0"/>
              </a:rPr>
              <a:t>Paul &amp; the Gift</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425)</a:t>
            </a:r>
          </a:p>
          <a:p>
            <a:pPr marL="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000" dirty="0">
                <a:effectLst/>
                <a:latin typeface="Book Antiqua" panose="02040602050305030304" pitchFamily="18" charset="0"/>
                <a:ea typeface="Calibri" panose="020F0502020204030204" pitchFamily="34" charset="0"/>
                <a:cs typeface="Times New Roman" panose="02020603050405020304" pitchFamily="18" charset="0"/>
              </a:rPr>
              <a:t>“In a pluralist or secularizing context, churches now find themselves needing to rediscover their social, political, and cultural identity. Taken-for-granted criteria of value regarding age, ethnicity, social status, education, gender, health, or wealth become in such circumstances the object of critical reevaluation, and churches identify anew what it is about the good news that makes them socially and ideologically distinctive…. Paul provides resources for </a:t>
            </a:r>
            <a:r>
              <a:rPr lang="en-US" sz="2000" b="1" dirty="0">
                <a:effectLst/>
                <a:latin typeface="Book Antiqua" panose="02040602050305030304" pitchFamily="18" charset="0"/>
                <a:ea typeface="Calibri" panose="020F0502020204030204" pitchFamily="34" charset="0"/>
                <a:cs typeface="Times New Roman" panose="02020603050405020304" pitchFamily="18" charset="0"/>
              </a:rPr>
              <a:t>the dissolution of pre-formed assumptions and for the construction of boundary-erasing communities</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(John M. G. Barclay, </a:t>
            </a:r>
            <a:r>
              <a:rPr lang="en-US" sz="2000" i="1" dirty="0">
                <a:effectLst/>
                <a:latin typeface="Book Antiqua" panose="02040602050305030304" pitchFamily="18" charset="0"/>
                <a:ea typeface="Calibri" panose="020F0502020204030204" pitchFamily="34" charset="0"/>
                <a:cs typeface="Times New Roman" panose="02020603050405020304" pitchFamily="18" charset="0"/>
              </a:rPr>
              <a:t>Paul &amp; the Gift,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573)</a:t>
            </a:r>
          </a:p>
          <a:p>
            <a:pPr marL="0" indent="0">
              <a:buNone/>
            </a:pPr>
            <a:endParaRPr lang="en-US" dirty="0"/>
          </a:p>
        </p:txBody>
      </p:sp>
    </p:spTree>
    <p:extLst>
      <p:ext uri="{BB962C8B-B14F-4D97-AF65-F5344CB8AC3E}">
        <p14:creationId xmlns:p14="http://schemas.microsoft.com/office/powerpoint/2010/main" val="2565887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outdoor&#10;&#10;Description automatically generated">
            <a:extLst>
              <a:ext uri="{FF2B5EF4-FFF2-40B4-BE49-F238E27FC236}">
                <a16:creationId xmlns:a16="http://schemas.microsoft.com/office/drawing/2014/main" id="{8DFE6129-1B82-463F-BBA5-25590F5A36EC}"/>
              </a:ext>
            </a:extLst>
          </p:cNvPr>
          <p:cNvPicPr>
            <a:picLocks noChangeAspect="1"/>
          </p:cNvPicPr>
          <p:nvPr/>
        </p:nvPicPr>
        <p:blipFill rotWithShape="1">
          <a:blip r:embed="rId2">
            <a:extLst>
              <a:ext uri="{28A0092B-C50C-407E-A947-70E740481C1C}">
                <a14:useLocalDpi xmlns:a14="http://schemas.microsoft.com/office/drawing/2010/main" val="0"/>
              </a:ext>
            </a:extLst>
          </a:blip>
          <a:srcRect r="340"/>
          <a:stretch/>
        </p:blipFill>
        <p:spPr>
          <a:xfrm>
            <a:off x="3419976" y="10"/>
            <a:ext cx="5724024" cy="6857990"/>
          </a:xfrm>
          <a:prstGeom prst="rect">
            <a:avLst/>
          </a:prstGeom>
        </p:spPr>
      </p:pic>
      <p:sp>
        <p:nvSpPr>
          <p:cNvPr id="17" name="TextBox 16">
            <a:extLst>
              <a:ext uri="{FF2B5EF4-FFF2-40B4-BE49-F238E27FC236}">
                <a16:creationId xmlns:a16="http://schemas.microsoft.com/office/drawing/2014/main" id="{917C9AF8-769A-4F9D-955E-CC74BB643788}"/>
              </a:ext>
            </a:extLst>
          </p:cNvPr>
          <p:cNvSpPr txBox="1"/>
          <p:nvPr/>
        </p:nvSpPr>
        <p:spPr>
          <a:xfrm>
            <a:off x="573788" y="662400"/>
            <a:ext cx="2556900" cy="1492132"/>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3400" dirty="0">
              <a:latin typeface="+mj-lt"/>
              <a:ea typeface="+mj-ea"/>
              <a:cs typeface="+mj-cs"/>
            </a:endParaRPr>
          </a:p>
        </p:txBody>
      </p:sp>
      <p:sp>
        <p:nvSpPr>
          <p:cNvPr id="21" name="Content Placeholder 20">
            <a:extLst>
              <a:ext uri="{FF2B5EF4-FFF2-40B4-BE49-F238E27FC236}">
                <a16:creationId xmlns:a16="http://schemas.microsoft.com/office/drawing/2014/main" id="{06EF3CD5-89E7-BDD2-652A-A57EA0F55336}"/>
              </a:ext>
            </a:extLst>
          </p:cNvPr>
          <p:cNvSpPr>
            <a:spLocks noGrp="1"/>
          </p:cNvSpPr>
          <p:nvPr>
            <p:ph idx="1"/>
          </p:nvPr>
        </p:nvSpPr>
        <p:spPr>
          <a:xfrm>
            <a:off x="573787" y="457200"/>
            <a:ext cx="2701545" cy="6148800"/>
          </a:xfrm>
        </p:spPr>
        <p:txBody>
          <a:bodyPr vert="horz" lIns="91440" tIns="45720" rIns="91440" bIns="45720" rtlCol="0">
            <a:normAutofit fontScale="62500" lnSpcReduction="20000"/>
          </a:bodyPr>
          <a:lstStyle/>
          <a:p>
            <a:pPr marL="57150" marR="0" indent="0">
              <a:lnSpc>
                <a:spcPct val="150000"/>
              </a:lnSpc>
              <a:spcBef>
                <a:spcPts val="0"/>
              </a:spcBef>
              <a:spcAft>
                <a:spcPts val="0"/>
              </a:spcAft>
              <a:buNone/>
            </a:pPr>
            <a:r>
              <a:rPr lang="en-US" sz="2300" dirty="0">
                <a:solidFill>
                  <a:srgbClr val="201F1E"/>
                </a:solidFill>
                <a:effectLst/>
                <a:latin typeface="Times New Roman" panose="02020603050405020304" pitchFamily="18" charset="0"/>
                <a:ea typeface="Times New Roman" panose="02020603050405020304" pitchFamily="18" charset="0"/>
              </a:rPr>
              <a:t>“God’s love does not find, but creates, that which is pleasing to it. Human love comes into being through that which is pleasing to it.” “Human love avoids sinners and evil persons. Thus Christ says (Matthew 9:13): ‘For I came to call not the righteous, but sinners.’</a:t>
            </a:r>
          </a:p>
          <a:p>
            <a:pPr marL="57150" marR="0" indent="0">
              <a:lnSpc>
                <a:spcPct val="150000"/>
              </a:lnSpc>
              <a:spcBef>
                <a:spcPts val="0"/>
              </a:spcBef>
              <a:spcAft>
                <a:spcPts val="0"/>
              </a:spcAft>
              <a:buNone/>
            </a:pPr>
            <a:endParaRPr lang="en-US" sz="2300" dirty="0">
              <a:solidFill>
                <a:srgbClr val="201F1E"/>
              </a:solidFill>
              <a:latin typeface="Times New Roman" panose="02020603050405020304" pitchFamily="18" charset="0"/>
              <a:ea typeface="Times New Roman" panose="02020603050405020304" pitchFamily="18" charset="0"/>
            </a:endParaRPr>
          </a:p>
          <a:p>
            <a:pPr marL="57150" marR="0" indent="0">
              <a:lnSpc>
                <a:spcPct val="150000"/>
              </a:lnSpc>
              <a:spcBef>
                <a:spcPts val="0"/>
              </a:spcBef>
              <a:spcAft>
                <a:spcPts val="0"/>
              </a:spcAft>
              <a:buNone/>
            </a:pPr>
            <a:r>
              <a:rPr lang="en-US" sz="2300" dirty="0">
                <a:solidFill>
                  <a:srgbClr val="201F1E"/>
                </a:solidFill>
                <a:effectLst/>
                <a:latin typeface="Times New Roman" panose="02020603050405020304" pitchFamily="18" charset="0"/>
                <a:ea typeface="Times New Roman" panose="02020603050405020304" pitchFamily="18" charset="0"/>
              </a:rPr>
              <a:t>“</a:t>
            </a:r>
            <a:r>
              <a:rPr lang="en-US" sz="2300" b="1" dirty="0">
                <a:solidFill>
                  <a:srgbClr val="201F1E"/>
                </a:solidFill>
                <a:effectLst/>
                <a:latin typeface="Times New Roman" panose="02020603050405020304" pitchFamily="18" charset="0"/>
                <a:ea typeface="Times New Roman" panose="02020603050405020304" pitchFamily="18" charset="0"/>
              </a:rPr>
              <a:t>This is the love of the cross, born of the cross, which turns in the direction where it does not find good, which it may enjoy, but where it may confer good upon the evil and needy person.” </a:t>
            </a:r>
            <a:r>
              <a:rPr lang="en-US" sz="2300" dirty="0">
                <a:solidFill>
                  <a:srgbClr val="201F1E"/>
                </a:solidFill>
                <a:effectLst/>
                <a:latin typeface="Times New Roman" panose="02020603050405020304" pitchFamily="18" charset="0"/>
                <a:ea typeface="Times New Roman" panose="02020603050405020304" pitchFamily="18" charset="0"/>
              </a:rPr>
              <a:t>(</a:t>
            </a:r>
            <a:r>
              <a:rPr lang="en-US" sz="2300" i="1" dirty="0">
                <a:solidFill>
                  <a:srgbClr val="201F1E"/>
                </a:solidFill>
                <a:effectLst/>
                <a:latin typeface="Times New Roman" panose="02020603050405020304" pitchFamily="18" charset="0"/>
                <a:ea typeface="Times New Roman" panose="02020603050405020304" pitchFamily="18" charset="0"/>
              </a:rPr>
              <a:t>Heidelberg Disputation</a:t>
            </a:r>
            <a:r>
              <a:rPr lang="en-US" sz="2300" dirty="0">
                <a:solidFill>
                  <a:srgbClr val="201F1E"/>
                </a:solidFill>
                <a:effectLst/>
                <a:latin typeface="Times New Roman" panose="02020603050405020304" pitchFamily="18" charset="0"/>
                <a:ea typeface="Times New Roman" panose="02020603050405020304" pitchFamily="18" charset="0"/>
              </a:rPr>
              <a:t>, 28)</a:t>
            </a:r>
            <a:endParaRPr lang="en-US" sz="23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indent="-228600" defTabSz="914400"/>
            <a:endParaRPr lang="en-US" sz="1700" dirty="0">
              <a:solidFill>
                <a:schemeClr val="tx1">
                  <a:alpha val="60000"/>
                </a:schemeClr>
              </a:solidFill>
            </a:endParaRPr>
          </a:p>
        </p:txBody>
      </p:sp>
    </p:spTree>
    <p:extLst>
      <p:ext uri="{BB962C8B-B14F-4D97-AF65-F5344CB8AC3E}">
        <p14:creationId xmlns:p14="http://schemas.microsoft.com/office/powerpoint/2010/main" val="8960128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3D60-47AA-5DD1-356D-12A6E93D5FC0}"/>
              </a:ext>
            </a:extLst>
          </p:cNvPr>
          <p:cNvSpPr>
            <a:spLocks noGrp="1"/>
          </p:cNvSpPr>
          <p:nvPr>
            <p:ph type="title"/>
          </p:nvPr>
        </p:nvSpPr>
        <p:spPr>
          <a:xfrm>
            <a:off x="628650" y="365127"/>
            <a:ext cx="7886700" cy="920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3E50CDB-4EA4-2305-4F9A-FCB2EF1FE5B4}"/>
              </a:ext>
            </a:extLst>
          </p:cNvPr>
          <p:cNvSpPr>
            <a:spLocks noGrp="1"/>
          </p:cNvSpPr>
          <p:nvPr>
            <p:ph idx="1"/>
          </p:nvPr>
        </p:nvSpPr>
        <p:spPr>
          <a:xfrm>
            <a:off x="628650" y="797718"/>
            <a:ext cx="7886700" cy="5262563"/>
          </a:xfrm>
        </p:spPr>
        <p:txBody>
          <a:bodyPr>
            <a:normAutofit fontScale="55000" lnSpcReduction="20000"/>
          </a:bodyPr>
          <a:lstStyle/>
          <a:p>
            <a:pPr marL="0" indent="0">
              <a:lnSpc>
                <a:spcPct val="150000"/>
              </a:lnSpc>
              <a:buNone/>
            </a:pPr>
            <a:r>
              <a:rPr lang="en-US" dirty="0">
                <a:effectLst/>
                <a:latin typeface="Book Antiqua" panose="02040602050305030304" pitchFamily="18" charset="0"/>
                <a:ea typeface="Calibri" panose="020F0502020204030204" pitchFamily="34" charset="0"/>
                <a:cs typeface="Times New Roman" panose="02020603050405020304" pitchFamily="18" charset="0"/>
              </a:rPr>
              <a:t>“Now when you have Christ as the foundation and chief blessing of your salvation, then the other part follows: that you take him as your example, </a:t>
            </a:r>
            <a:r>
              <a:rPr lang="en-US" b="1" dirty="0">
                <a:effectLst/>
                <a:latin typeface="Book Antiqua" panose="02040602050305030304" pitchFamily="18" charset="0"/>
                <a:ea typeface="Calibri" panose="020F0502020204030204" pitchFamily="34" charset="0"/>
                <a:cs typeface="Times New Roman" panose="02020603050405020304" pitchFamily="18" charset="0"/>
              </a:rPr>
              <a:t>giving yourself in service to your neighbor just as you see that Christ has given himself for you. </a:t>
            </a:r>
            <a:r>
              <a:rPr lang="en-US" dirty="0">
                <a:effectLst/>
                <a:latin typeface="Book Antiqua" panose="02040602050305030304" pitchFamily="18" charset="0"/>
                <a:ea typeface="Calibri" panose="020F0502020204030204" pitchFamily="34" charset="0"/>
                <a:cs typeface="Times New Roman" panose="02020603050405020304" pitchFamily="18" charset="0"/>
              </a:rPr>
              <a:t>See, there faith and love move forward, God’s commandment is fulfilled, and a person is happy and fearless to do and to suffer all things. Therefore, make note of this, that </a:t>
            </a:r>
            <a:r>
              <a:rPr lang="en-US" b="1" dirty="0">
                <a:effectLst/>
                <a:latin typeface="Book Antiqua" panose="02040602050305030304" pitchFamily="18" charset="0"/>
                <a:ea typeface="Calibri" panose="020F0502020204030204" pitchFamily="34" charset="0"/>
                <a:cs typeface="Times New Roman" panose="02020603050405020304" pitchFamily="18" charset="0"/>
              </a:rPr>
              <a:t>Christ as a gift (i.e., grace) </a:t>
            </a:r>
            <a:r>
              <a:rPr lang="en-US" dirty="0">
                <a:effectLst/>
                <a:latin typeface="Book Antiqua" panose="02040602050305030304" pitchFamily="18" charset="0"/>
                <a:ea typeface="Calibri" panose="020F0502020204030204" pitchFamily="34" charset="0"/>
                <a:cs typeface="Times New Roman" panose="02020603050405020304" pitchFamily="18" charset="0"/>
              </a:rPr>
              <a:t>nourishes your faith and makes you a Christian. But </a:t>
            </a:r>
            <a:r>
              <a:rPr lang="en-US" b="1" dirty="0">
                <a:effectLst/>
                <a:latin typeface="Book Antiqua" panose="02040602050305030304" pitchFamily="18" charset="0"/>
                <a:ea typeface="Calibri" panose="020F0502020204030204" pitchFamily="34" charset="0"/>
                <a:cs typeface="Times New Roman" panose="02020603050405020304" pitchFamily="18" charset="0"/>
              </a:rPr>
              <a:t>Christ as an example exercises your works.</a:t>
            </a:r>
            <a:r>
              <a:rPr lang="en-US" dirty="0">
                <a:effectLst/>
                <a:latin typeface="Book Antiqua" panose="02040602050305030304" pitchFamily="18" charset="0"/>
                <a:ea typeface="Calibri" panose="020F0502020204030204" pitchFamily="34" charset="0"/>
                <a:cs typeface="Times New Roman" panose="02020603050405020304" pitchFamily="18" charset="0"/>
              </a:rPr>
              <a:t> These do not make you a Christian. Actually, they come forth from you because you have already been made a Christian. As widely as a gift differs from an example, so widely does faith differ from works, for faith possesses nothing of its own, only the deeds and life of Christ. Works have something of our own in them, yet they should not belong to you but to your neighbor.” (“A Brief </a:t>
            </a:r>
            <a:r>
              <a:rPr lang="en-US">
                <a:effectLst/>
                <a:latin typeface="Book Antiqua" panose="02040602050305030304" pitchFamily="18" charset="0"/>
                <a:ea typeface="Calibri" panose="020F0502020204030204" pitchFamily="34" charset="0"/>
                <a:cs typeface="Times New Roman" panose="02020603050405020304" pitchFamily="18" charset="0"/>
              </a:rPr>
              <a:t>Instruction,” </a:t>
            </a:r>
            <a:r>
              <a:rPr lang="en-US" dirty="0">
                <a:effectLst/>
                <a:latin typeface="Book Antiqua" panose="02040602050305030304" pitchFamily="18" charset="0"/>
                <a:ea typeface="Calibri" panose="020F0502020204030204" pitchFamily="34" charset="0"/>
                <a:cs typeface="Times New Roman" panose="02020603050405020304" pitchFamily="18" charset="0"/>
              </a:rPr>
              <a:t>Luther’s Works, 35.120, from Barclay</a:t>
            </a:r>
            <a:r>
              <a:rPr lang="en-US">
                <a:effectLst/>
                <a:latin typeface="Book Antiqua" panose="02040602050305030304" pitchFamily="18" charset="0"/>
                <a:ea typeface="Calibri" panose="020F0502020204030204" pitchFamily="34" charset="0"/>
                <a:cs typeface="Times New Roman" panose="02020603050405020304" pitchFamily="18" charset="0"/>
              </a:rPr>
              <a:t>, </a:t>
            </a:r>
            <a:r>
              <a:rPr lang="en-US" i="1">
                <a:effectLst/>
                <a:latin typeface="Book Antiqua" panose="02040602050305030304" pitchFamily="18" charset="0"/>
                <a:ea typeface="Calibri" panose="020F0502020204030204" pitchFamily="34" charset="0"/>
                <a:cs typeface="Times New Roman" panose="02020603050405020304" pitchFamily="18" charset="0"/>
              </a:rPr>
              <a:t>Paul </a:t>
            </a:r>
            <a:r>
              <a:rPr lang="en-US" i="1" dirty="0">
                <a:effectLst/>
                <a:latin typeface="Book Antiqua" panose="02040602050305030304" pitchFamily="18" charset="0"/>
                <a:ea typeface="Calibri" panose="020F0502020204030204" pitchFamily="34" charset="0"/>
                <a:cs typeface="Times New Roman" panose="02020603050405020304" pitchFamily="18" charset="0"/>
              </a:rPr>
              <a:t>&amp; the </a:t>
            </a:r>
            <a:r>
              <a:rPr lang="en-US" i="1">
                <a:effectLst/>
                <a:latin typeface="Book Antiqua" panose="02040602050305030304" pitchFamily="18" charset="0"/>
                <a:ea typeface="Calibri" panose="020F0502020204030204" pitchFamily="34" charset="0"/>
                <a:cs typeface="Times New Roman" panose="02020603050405020304" pitchFamily="18" charset="0"/>
              </a:rPr>
              <a:t>Gift, </a:t>
            </a:r>
            <a:r>
              <a:rPr lang="en-US" dirty="0">
                <a:effectLst/>
                <a:latin typeface="Book Antiqua" panose="02040602050305030304" pitchFamily="18" charset="0"/>
                <a:ea typeface="Calibri" panose="020F0502020204030204" pitchFamily="34" charset="0"/>
                <a:cs typeface="Times New Roman" panose="02020603050405020304" pitchFamily="18" charset="0"/>
              </a:rPr>
              <a:t>110).</a:t>
            </a:r>
          </a:p>
          <a:p>
            <a:endParaRPr lang="en-US" dirty="0"/>
          </a:p>
        </p:txBody>
      </p:sp>
    </p:spTree>
    <p:extLst>
      <p:ext uri="{BB962C8B-B14F-4D97-AF65-F5344CB8AC3E}">
        <p14:creationId xmlns:p14="http://schemas.microsoft.com/office/powerpoint/2010/main" val="6824465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64CE-3DB6-4562-CCD3-0B1819691C5C}"/>
              </a:ext>
            </a:extLst>
          </p:cNvPr>
          <p:cNvSpPr>
            <a:spLocks noGrp="1"/>
          </p:cNvSpPr>
          <p:nvPr>
            <p:ph type="title"/>
          </p:nvPr>
        </p:nvSpPr>
        <p:spPr/>
        <p:txBody>
          <a:bodyPr>
            <a:normAutofit/>
          </a:bodyPr>
          <a:lstStyle/>
          <a:p>
            <a:r>
              <a:rPr lang="en-US" sz="4400" b="1" dirty="0">
                <a:solidFill>
                  <a:srgbClr val="7030A0"/>
                </a:solidFill>
                <a:latin typeface="Book Antiqua" panose="02040602050305030304" pitchFamily="18" charset="0"/>
              </a:rPr>
              <a:t>In conclusion…</a:t>
            </a:r>
          </a:p>
        </p:txBody>
      </p:sp>
      <p:sp>
        <p:nvSpPr>
          <p:cNvPr id="3" name="Content Placeholder 2">
            <a:extLst>
              <a:ext uri="{FF2B5EF4-FFF2-40B4-BE49-F238E27FC236}">
                <a16:creationId xmlns:a16="http://schemas.microsoft.com/office/drawing/2014/main" id="{5E41ACBB-4133-9FEE-239D-7910E13E8C70}"/>
              </a:ext>
            </a:extLst>
          </p:cNvPr>
          <p:cNvSpPr>
            <a:spLocks noGrp="1"/>
          </p:cNvSpPr>
          <p:nvPr>
            <p:ph idx="1"/>
          </p:nvPr>
        </p:nvSpPr>
        <p:spPr/>
        <p:txBody>
          <a:bodyPr>
            <a:normAutofit fontScale="85000" lnSpcReduction="10000"/>
          </a:bodyPr>
          <a:lstStyle/>
          <a:p>
            <a:pPr marL="0" marR="0" indent="0">
              <a:lnSpc>
                <a:spcPct val="160000"/>
              </a:lnSpc>
              <a:spcBef>
                <a:spcPts val="0"/>
              </a:spcBef>
              <a:spcAft>
                <a:spcPts val="800"/>
              </a:spcAft>
              <a:buNone/>
            </a:pPr>
            <a:r>
              <a:rPr lang="en-US" sz="20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“The ultimate soul-forming institutions in a free society are frequently religious institutions. Traditional religion offers a direct challenge to the ethic of the age of fracture. Religious commitments command us to a mixture of responsibility, sympathy, lawfulness, and righteousness that align our wants with our duties. They help form us to be free.” </a:t>
            </a:r>
            <a:r>
              <a:rPr lang="en-US" sz="2000" dirty="0">
                <a:effectLst/>
                <a:latin typeface="Book Antiqua" panose="02040602050305030304" pitchFamily="18" charset="0"/>
                <a:ea typeface="Calibri" panose="020F0502020204030204" pitchFamily="34" charset="0"/>
                <a:cs typeface="Times New Roman" panose="02020603050405020304" pitchFamily="18" charset="0"/>
              </a:rPr>
              <a:t> (</a:t>
            </a:r>
            <a:r>
              <a:rPr lang="en-US" sz="20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Levin, 204)</a:t>
            </a:r>
            <a:r>
              <a:rPr lang="en-US" sz="2000" b="1"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indent="0">
              <a:lnSpc>
                <a:spcPct val="160000"/>
              </a:lnSpc>
              <a:spcBef>
                <a:spcPts val="0"/>
              </a:spcBef>
              <a:spcAft>
                <a:spcPts val="0"/>
              </a:spcAft>
              <a:buNone/>
            </a:pPr>
            <a:endParaRPr lang="en-US" sz="2000" dirty="0">
              <a:effectLst/>
              <a:latin typeface="Book Antiqua" panose="02040602050305030304" pitchFamily="18" charset="0"/>
              <a:ea typeface="Calibri" panose="020F0502020204030204" pitchFamily="34" charset="0"/>
              <a:cs typeface="Times New Roman" panose="02020603050405020304" pitchFamily="18" charset="0"/>
            </a:endParaRPr>
          </a:p>
          <a:p>
            <a:pPr marL="0" indent="0">
              <a:lnSpc>
                <a:spcPct val="150000"/>
              </a:lnSpc>
              <a:buNone/>
            </a:pPr>
            <a:r>
              <a:rPr lang="en-US" sz="2000" dirty="0">
                <a:effectLst/>
                <a:latin typeface="Book Antiqua" panose="02040602050305030304" pitchFamily="18" charset="0"/>
                <a:ea typeface="Calibri" panose="020F0502020204030204" pitchFamily="34" charset="0"/>
              </a:rPr>
              <a:t>“There is a yearning for a different way, especially among the young; a way that has integrity with the historic truths of the faith and the witness of the Spirit and that is adequate to the challenges of the present moment.” (James Davison Hunter, </a:t>
            </a:r>
            <a:r>
              <a:rPr lang="en-US" sz="2000" i="1" dirty="0">
                <a:effectLst/>
                <a:latin typeface="Book Antiqua" panose="02040602050305030304" pitchFamily="18" charset="0"/>
                <a:ea typeface="Calibri" panose="020F0502020204030204" pitchFamily="34" charset="0"/>
              </a:rPr>
              <a:t>To Change the World</a:t>
            </a:r>
            <a:r>
              <a:rPr lang="en-US" sz="2000" dirty="0">
                <a:effectLst/>
                <a:latin typeface="Book Antiqua" panose="02040602050305030304" pitchFamily="18" charset="0"/>
                <a:ea typeface="Calibri" panose="020F0502020204030204" pitchFamily="34" charset="0"/>
              </a:rPr>
              <a:t>, 276)</a:t>
            </a:r>
            <a:endParaRPr lang="en-US" sz="2000" dirty="0">
              <a:latin typeface="Book Antiqua" panose="02040602050305030304" pitchFamily="18" charset="0"/>
            </a:endParaRPr>
          </a:p>
        </p:txBody>
      </p:sp>
    </p:spTree>
    <p:extLst>
      <p:ext uri="{BB962C8B-B14F-4D97-AF65-F5344CB8AC3E}">
        <p14:creationId xmlns:p14="http://schemas.microsoft.com/office/powerpoint/2010/main" val="3282399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1282"/>
            <a:ext cx="9143980" cy="6856718"/>
          </a:xfrm>
          <a:prstGeom prst="rect">
            <a:avLst/>
          </a:prstGeom>
        </p:spPr>
      </p:pic>
    </p:spTree>
    <p:extLst>
      <p:ext uri="{BB962C8B-B14F-4D97-AF65-F5344CB8AC3E}">
        <p14:creationId xmlns:p14="http://schemas.microsoft.com/office/powerpoint/2010/main" val="1449296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4C58-8791-39F3-C417-350BF1FF43BE}"/>
              </a:ext>
            </a:extLst>
          </p:cNvPr>
          <p:cNvSpPr>
            <a:spLocks noGrp="1"/>
          </p:cNvSpPr>
          <p:nvPr>
            <p:ph type="ctrTitle"/>
          </p:nvPr>
        </p:nvSpPr>
        <p:spPr>
          <a:xfrm>
            <a:off x="685800" y="1219200"/>
            <a:ext cx="7772400" cy="3276599"/>
          </a:xfrm>
        </p:spPr>
        <p:txBody>
          <a:bodyPr>
            <a:normAutofit/>
          </a:bodyPr>
          <a:lstStyle/>
          <a:p>
            <a:br>
              <a:rPr lang="en-US" sz="6000" b="1" dirty="0"/>
            </a:br>
            <a:r>
              <a:rPr lang="en-US" sz="8000" b="1" i="1" dirty="0">
                <a:solidFill>
                  <a:srgbClr val="7030A0"/>
                </a:solidFill>
                <a:effectLst>
                  <a:outerShdw blurRad="38100" dist="38100" dir="2700000" algn="tl">
                    <a:srgbClr val="000000">
                      <a:alpha val="43137"/>
                    </a:srgbClr>
                  </a:outerShdw>
                </a:effectLst>
                <a:latin typeface="Book Antiqua" panose="02040602050305030304" pitchFamily="18" charset="0"/>
              </a:rPr>
              <a:t>Christocentric</a:t>
            </a:r>
            <a:br>
              <a:rPr lang="en-US" sz="6700" b="1" i="1" dirty="0">
                <a:solidFill>
                  <a:srgbClr val="7030A0"/>
                </a:solidFill>
                <a:effectLst>
                  <a:outerShdw blurRad="38100" dist="38100" dir="2700000" algn="tl">
                    <a:srgbClr val="000000">
                      <a:alpha val="43137"/>
                    </a:srgbClr>
                  </a:outerShdw>
                </a:effectLst>
                <a:latin typeface="Book Antiqua" panose="02040602050305030304" pitchFamily="18" charset="0"/>
              </a:rPr>
            </a:br>
            <a:r>
              <a:rPr lang="en-US" sz="4900" b="1" i="1" dirty="0">
                <a:solidFill>
                  <a:srgbClr val="7030A0"/>
                </a:solidFill>
                <a:effectLst>
                  <a:outerShdw blurRad="38100" dist="38100" dir="2700000" algn="tl">
                    <a:srgbClr val="000000">
                      <a:alpha val="43137"/>
                    </a:srgbClr>
                  </a:outerShdw>
                </a:effectLst>
                <a:latin typeface="Book Antiqua" panose="02040602050305030304" pitchFamily="18" charset="0"/>
              </a:rPr>
              <a:t>What Does This Mean?</a:t>
            </a:r>
            <a:endParaRPr lang="en-US" sz="4900" b="1" dirty="0">
              <a:solidFill>
                <a:srgbClr val="7030A0"/>
              </a:solidFill>
              <a:latin typeface="Book Antiqua" panose="02040602050305030304" pitchFamily="18" charset="0"/>
            </a:endParaRPr>
          </a:p>
        </p:txBody>
      </p:sp>
      <p:sp>
        <p:nvSpPr>
          <p:cNvPr id="3" name="Subtitle 2">
            <a:extLst>
              <a:ext uri="{FF2B5EF4-FFF2-40B4-BE49-F238E27FC236}">
                <a16:creationId xmlns:a16="http://schemas.microsoft.com/office/drawing/2014/main" id="{92263FC2-CD87-C036-9D47-002E66807BAB}"/>
              </a:ext>
            </a:extLst>
          </p:cNvPr>
          <p:cNvSpPr>
            <a:spLocks noGrp="1"/>
          </p:cNvSpPr>
          <p:nvPr>
            <p:ph type="subTitle" idx="1"/>
          </p:nvPr>
        </p:nvSpPr>
        <p:spPr/>
        <p:txBody>
          <a:bodyPr>
            <a:normAutofit/>
          </a:bodyPr>
          <a:lstStyle/>
          <a:p>
            <a:endParaRPr lang="en-US" sz="4400" dirty="0"/>
          </a:p>
        </p:txBody>
      </p:sp>
    </p:spTree>
    <p:extLst>
      <p:ext uri="{BB962C8B-B14F-4D97-AF65-F5344CB8AC3E}">
        <p14:creationId xmlns:p14="http://schemas.microsoft.com/office/powerpoint/2010/main" val="1859321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0B4FF-7BDD-E644-BEB4-99C838AB5D72}"/>
              </a:ext>
            </a:extLst>
          </p:cNvPr>
          <p:cNvSpPr>
            <a:spLocks noGrp="1"/>
          </p:cNvSpPr>
          <p:nvPr>
            <p:ph idx="1"/>
          </p:nvPr>
        </p:nvSpPr>
        <p:spPr>
          <a:xfrm>
            <a:off x="457200" y="609600"/>
            <a:ext cx="8229600" cy="5516563"/>
          </a:xfrm>
        </p:spPr>
        <p:txBody>
          <a:bodyPr>
            <a:normAutofit/>
          </a:bodyPr>
          <a:lstStyle/>
          <a:p>
            <a:pPr marL="0" marR="0" indent="0">
              <a:spcBef>
                <a:spcPts val="0"/>
              </a:spcBef>
              <a:spcAft>
                <a:spcPts val="0"/>
              </a:spcAft>
              <a:buNone/>
            </a:pPr>
            <a:endParaRPr lang="en-US" sz="2800" dirty="0">
              <a:solidFill>
                <a:srgbClr val="201F1E"/>
              </a:solidFill>
              <a:latin typeface="Book Antiqua" panose="02040602050305030304" pitchFamily="18" charset="0"/>
              <a:ea typeface="Times New Roman" panose="02020603050405020304" pitchFamily="18" charset="0"/>
            </a:endParaRPr>
          </a:p>
          <a:p>
            <a:pPr marL="0" marR="0" indent="0" algn="ctr">
              <a:spcBef>
                <a:spcPts val="0"/>
              </a:spcBef>
              <a:spcAft>
                <a:spcPts val="0"/>
              </a:spcAft>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Yesterday: One Christ, and </a:t>
            </a:r>
            <a:r>
              <a:rPr lang="en-US" sz="2800" b="1" i="1" dirty="0">
                <a:solidFill>
                  <a:srgbClr val="201F1E"/>
                </a:solidFill>
                <a:effectLst/>
                <a:latin typeface="Book Antiqua" panose="02040602050305030304" pitchFamily="18" charset="0"/>
                <a:ea typeface="Times New Roman" panose="02020603050405020304" pitchFamily="18" charset="0"/>
              </a:rPr>
              <a:t>He Is Now!</a:t>
            </a:r>
          </a:p>
          <a:p>
            <a:pPr>
              <a:spcBef>
                <a:spcPts val="0"/>
              </a:spcBef>
            </a:pPr>
            <a:endParaRPr lang="en-US" sz="2800" dirty="0">
              <a:solidFill>
                <a:srgbClr val="201F1E"/>
              </a:solidFill>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Today: 		Christocentric means </a:t>
            </a:r>
          </a:p>
          <a:p>
            <a:pPr marL="0" indent="0">
              <a:spcBef>
                <a:spcPts val="0"/>
              </a:spcBef>
              <a:buNone/>
            </a:pPr>
            <a:r>
              <a:rPr lang="en-US" sz="3600" b="1" dirty="0">
                <a:solidFill>
                  <a:srgbClr val="7030A0"/>
                </a:solidFill>
                <a:effectLst/>
                <a:latin typeface="Book Antiqua" panose="02040602050305030304" pitchFamily="18" charset="0"/>
                <a:ea typeface="Times New Roman" panose="02020603050405020304" pitchFamily="18" charset="0"/>
              </a:rPr>
              <a:t>Caring for Souls: This Worldliness </a:t>
            </a:r>
          </a:p>
          <a:p>
            <a:pPr>
              <a:spcBef>
                <a:spcPts val="0"/>
              </a:spcBef>
            </a:pPr>
            <a:endParaRPr lang="en-US" sz="2800" b="1" dirty="0">
              <a:solidFill>
                <a:srgbClr val="7030A0"/>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Tomorrow: The Goal of Soul Care: The Not Yet</a:t>
            </a:r>
          </a:p>
          <a:p>
            <a:pPr marL="0" indent="0">
              <a:spcBef>
                <a:spcPts val="0"/>
              </a:spcBef>
              <a:buNone/>
            </a:pPr>
            <a:endParaRPr lang="en-US" sz="2800" dirty="0">
              <a:solidFill>
                <a:srgbClr val="201F1E"/>
              </a:solidFill>
              <a:latin typeface="Book Antiqua" panose="02040602050305030304" pitchFamily="18" charset="0"/>
              <a:ea typeface="Times New Roman" panose="02020603050405020304" pitchFamily="18" charset="0"/>
            </a:endParaRPr>
          </a:p>
          <a:p>
            <a:pPr marL="0" indent="0">
              <a:spcBef>
                <a:spcPts val="0"/>
              </a:spcBef>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spcBef>
                <a:spcPts val="0"/>
              </a:spcBef>
              <a:buNone/>
            </a:pPr>
            <a:r>
              <a:rPr lang="en-US" sz="2800" dirty="0">
                <a:solidFill>
                  <a:srgbClr val="201F1E"/>
                </a:solidFill>
                <a:effectLst/>
                <a:latin typeface="Book Antiqua" panose="02040602050305030304" pitchFamily="18" charset="0"/>
                <a:ea typeface="Times New Roman" panose="02020603050405020304" pitchFamily="18" charset="0"/>
              </a:rPr>
              <a:t>First, let’s pull back again…</a:t>
            </a:r>
            <a:endParaRPr lang="en-US" sz="2800" dirty="0">
              <a:effectLst/>
              <a:latin typeface="Book Antiqua" panose="02040602050305030304" pitchFamily="18" charset="0"/>
              <a:ea typeface="Times New Roman" panose="02020603050405020304" pitchFamily="18" charset="0"/>
            </a:endParaRPr>
          </a:p>
          <a:p>
            <a:pPr marL="0" indent="0">
              <a:spcBef>
                <a:spcPts val="0"/>
              </a:spcBef>
              <a:buNone/>
            </a:pPr>
            <a:endParaRPr lang="en-US" sz="2800" dirty="0">
              <a:solidFill>
                <a:srgbClr val="201F1E"/>
              </a:solidFill>
              <a:effectLst/>
              <a:latin typeface="Book Antiqua" panose="0204060205030503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652509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1282"/>
            <a:ext cx="9143980" cy="6856718"/>
          </a:xfrm>
          <a:prstGeom prst="rect">
            <a:avLst/>
          </a:prstGeom>
        </p:spPr>
      </p:pic>
    </p:spTree>
    <p:extLst>
      <p:ext uri="{BB962C8B-B14F-4D97-AF65-F5344CB8AC3E}">
        <p14:creationId xmlns:p14="http://schemas.microsoft.com/office/powerpoint/2010/main" val="7056438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E7B990-488D-341D-9E08-2399168BEAD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11" r="3373"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96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dark, night sky&#10;&#10;Description automatically generated">
            <a:extLst>
              <a:ext uri="{FF2B5EF4-FFF2-40B4-BE49-F238E27FC236}">
                <a16:creationId xmlns:a16="http://schemas.microsoft.com/office/drawing/2014/main" id="{64D5BB8B-F446-4834-97F4-1439A88BBBE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14"/>
          <a:stretch/>
        </p:blipFill>
        <p:spPr>
          <a:xfrm>
            <a:off x="20" y="1282"/>
            <a:ext cx="9143980" cy="6856718"/>
          </a:xfrm>
          <a:prstGeom prst="rect">
            <a:avLst/>
          </a:prstGeom>
        </p:spPr>
      </p:pic>
    </p:spTree>
    <p:extLst>
      <p:ext uri="{BB962C8B-B14F-4D97-AF65-F5344CB8AC3E}">
        <p14:creationId xmlns:p14="http://schemas.microsoft.com/office/powerpoint/2010/main" val="36668903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kistan floods: Map and satellite photos show extent of ...">
            <a:extLst>
              <a:ext uri="{FF2B5EF4-FFF2-40B4-BE49-F238E27FC236}">
                <a16:creationId xmlns:a16="http://schemas.microsoft.com/office/drawing/2014/main" id="{2BFF98E7-CB23-0537-0E63-A315E39218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4985"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813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preview">
            <a:extLst>
              <a:ext uri="{FF2B5EF4-FFF2-40B4-BE49-F238E27FC236}">
                <a16:creationId xmlns:a16="http://schemas.microsoft.com/office/drawing/2014/main" id="{AF6D0AAE-D327-44F5-3239-2FEB2241BFA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4628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467CA56-04B7-CAC7-EDB2-4F51CAEFCA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06" r="23680"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102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0B7C-B533-7EEC-FDD4-8F15793EC2BB}"/>
              </a:ext>
            </a:extLst>
          </p:cNvPr>
          <p:cNvSpPr>
            <a:spLocks noGrp="1"/>
          </p:cNvSpPr>
          <p:nvPr>
            <p:ph type="title"/>
          </p:nvPr>
        </p:nvSpPr>
        <p:spPr/>
        <p:txBody>
          <a:bodyPr/>
          <a:lstStyle/>
          <a:p>
            <a:pPr algn="ctr"/>
            <a:r>
              <a:rPr lang="en-US" b="1" dirty="0">
                <a:solidFill>
                  <a:srgbClr val="7030A0"/>
                </a:solidFill>
                <a:latin typeface="Book Antiqua" panose="02040602050305030304" pitchFamily="18" charset="0"/>
              </a:rPr>
              <a:t>“This Worldliness”</a:t>
            </a:r>
          </a:p>
        </p:txBody>
      </p:sp>
      <p:sp>
        <p:nvSpPr>
          <p:cNvPr id="3" name="Content Placeholder 2">
            <a:extLst>
              <a:ext uri="{FF2B5EF4-FFF2-40B4-BE49-F238E27FC236}">
                <a16:creationId xmlns:a16="http://schemas.microsoft.com/office/drawing/2014/main" id="{F4A9DE3C-D3B2-8C72-D11A-6D85F9F1E3BD}"/>
              </a:ext>
            </a:extLst>
          </p:cNvPr>
          <p:cNvSpPr>
            <a:spLocks noGrp="1"/>
          </p:cNvSpPr>
          <p:nvPr>
            <p:ph idx="1"/>
          </p:nvPr>
        </p:nvSpPr>
        <p:spPr/>
        <p:txBody>
          <a:bodyPr>
            <a:normAutofit/>
          </a:bodyPr>
          <a:lstStyle/>
          <a:p>
            <a:pPr marL="0" indent="0">
              <a:buNone/>
            </a:pPr>
            <a:r>
              <a:rPr lang="en-US" sz="2000" dirty="0">
                <a:effectLst/>
                <a:latin typeface="Book Antiqua" panose="02040602050305030304" pitchFamily="18" charset="0"/>
                <a:ea typeface="Times New Roman" panose="02020603050405020304" pitchFamily="18" charset="0"/>
              </a:rPr>
              <a:t>“During the last year or so I’ve come to know and understand more and more the profound this-worldliness of Christianity.  The Christian is not a homo religious, but simply a man, as Jesus was a man – in contrast, shall we say, to John the Baptist.  I don’t mean the shallow and banal this-worldliness of the enlightened, the busy, the comfortable, or the lascivious, but the profound this-worldliness, characterized by discipline and the constant knowledge of death and resurrection.  I think Luther lived a this-worldly life in this sense.</a:t>
            </a:r>
          </a:p>
          <a:p>
            <a:pPr marL="0" indent="0">
              <a:buNone/>
            </a:pP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“I remember a conversation that I had in America thirteen years ago with a young French pastor.  We were asking ourselves quite simply what we wanted to do with our lives.  He said he would like to become a saint (and I think it’s quite likely that he did become one).  At the time, I was very impressed, but I disagreed with him, and said, in effect, that I should like to learn to have faith….  </a:t>
            </a:r>
            <a:endParaRPr lang="en-US" sz="2000" dirty="0">
              <a:latin typeface="Book Antiqua" panose="02040602050305030304" pitchFamily="18" charset="0"/>
            </a:endParaRPr>
          </a:p>
        </p:txBody>
      </p:sp>
    </p:spTree>
    <p:extLst>
      <p:ext uri="{BB962C8B-B14F-4D97-AF65-F5344CB8AC3E}">
        <p14:creationId xmlns:p14="http://schemas.microsoft.com/office/powerpoint/2010/main" val="27088521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413C-09A0-8FBB-1815-61D54BB00319}"/>
              </a:ext>
            </a:extLst>
          </p:cNvPr>
          <p:cNvSpPr>
            <a:spLocks noGrp="1"/>
          </p:cNvSpPr>
          <p:nvPr>
            <p:ph type="title"/>
          </p:nvPr>
        </p:nvSpPr>
        <p:spPr>
          <a:xfrm>
            <a:off x="457200" y="274638"/>
            <a:ext cx="8229600" cy="106362"/>
          </a:xfrm>
        </p:spPr>
        <p:txBody>
          <a:bodyPr>
            <a:normAutofit fontScale="90000"/>
          </a:bodyPr>
          <a:lstStyle/>
          <a:p>
            <a:endParaRPr lang="en-US" dirty="0"/>
          </a:p>
        </p:txBody>
      </p:sp>
      <p:sp>
        <p:nvSpPr>
          <p:cNvPr id="4" name="Rectangle 1">
            <a:extLst>
              <a:ext uri="{FF2B5EF4-FFF2-40B4-BE49-F238E27FC236}">
                <a16:creationId xmlns:a16="http://schemas.microsoft.com/office/drawing/2014/main" id="{F7CC3EA7-E7B5-B846-4EF0-7DE67C4AC8A4}"/>
              </a:ext>
            </a:extLst>
          </p:cNvPr>
          <p:cNvSpPr>
            <a:spLocks noGrp="1" noChangeArrowheads="1"/>
          </p:cNvSpPr>
          <p:nvPr>
            <p:ph idx="1"/>
          </p:nvPr>
        </p:nvSpPr>
        <p:spPr bwMode="auto">
          <a:xfrm>
            <a:off x="457200" y="1354804"/>
            <a:ext cx="81534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None/>
            </a:pP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I discovered later, and I’m still discovering right up to this moment, that it is only by living completely in this world that one learns to have faith.  One must completely abandon any attempt to make something of oneself, whether it be a saint, or a converted sinner, or a churchman (a so-called priestly type!), a righteous man or an unrighteous one, a sick man or a healthy one.  By this-worldliness I mean living unreservedly in life’s duties, problem, successes and failures, experiences and perplexities.  In so doing we throw ourselves completely into the arms of God, taking seriously, not our own sufferings, but those of God in the world – watching with Christ in Gethsemane.  That, I think, is faith; that is metanoia; and that is how one comes a man and a Christian.</a:t>
            </a:r>
          </a:p>
          <a:p>
            <a:pPr marL="0" indent="0" eaLnBrk="0" fontAlgn="base" hangingPunct="0">
              <a:spcBef>
                <a:spcPct val="0"/>
              </a:spcBef>
              <a:spcAft>
                <a:spcPct val="0"/>
              </a:spcAft>
              <a:buNone/>
            </a:pPr>
            <a:endParaRPr kumimoji="0" lang="en-US" altLang="en-US" sz="2000" b="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“May God in His mercy lead us through these times; but above all, may He lead us to Himself.”  (</a:t>
            </a:r>
            <a:r>
              <a:rPr kumimoji="0" lang="en-US" altLang="en-US" sz="2000" b="0" u="sng"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Letters and Papers from Prison</a:t>
            </a:r>
            <a:r>
              <a:rPr kumimoji="0" lang="en-US" altLang="en-US" sz="2000" b="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rPr>
              <a:t>, Collier; pp. 369-370)</a:t>
            </a:r>
            <a:endParaRPr kumimoji="0" lang="en-US" altLang="en-US" sz="2000" b="0" u="none" strike="noStrike" cap="none" normalizeH="0" baseline="0" dirty="0">
              <a:ln>
                <a:noFill/>
              </a:ln>
              <a:solidFill>
                <a:schemeClr val="tx1"/>
              </a:solidFill>
              <a:effectLst/>
              <a:latin typeface="Book Antiqua" panose="02040602050305030304" pitchFamily="18" charset="0"/>
            </a:endParaRPr>
          </a:p>
        </p:txBody>
      </p:sp>
    </p:spTree>
    <p:extLst>
      <p:ext uri="{BB962C8B-B14F-4D97-AF65-F5344CB8AC3E}">
        <p14:creationId xmlns:p14="http://schemas.microsoft.com/office/powerpoint/2010/main" val="36797065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6CE8-1ECF-442A-AD53-8B748C413EAA}"/>
              </a:ext>
            </a:extLst>
          </p:cNvPr>
          <p:cNvSpPr>
            <a:spLocks noGrp="1"/>
          </p:cNvSpPr>
          <p:nvPr>
            <p:ph type="title"/>
          </p:nvPr>
        </p:nvSpPr>
        <p:spPr>
          <a:xfrm>
            <a:off x="628650" y="365127"/>
            <a:ext cx="7886700" cy="9207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6D1524A-7E1B-CE32-852E-57FCBCBDF58D}"/>
              </a:ext>
            </a:extLst>
          </p:cNvPr>
          <p:cNvSpPr>
            <a:spLocks noGrp="1"/>
          </p:cNvSpPr>
          <p:nvPr>
            <p:ph idx="1"/>
          </p:nvPr>
        </p:nvSpPr>
        <p:spPr>
          <a:xfrm>
            <a:off x="628650" y="990600"/>
            <a:ext cx="7886700" cy="5186363"/>
          </a:xfrm>
        </p:spPr>
        <p:txBody>
          <a:bodyPr>
            <a:noAutofit/>
          </a:bodyPr>
          <a:lstStyle/>
          <a:p>
            <a:pPr marL="0" indent="0">
              <a:buNone/>
            </a:pPr>
            <a:r>
              <a:rPr lang="en-US" sz="3200" dirty="0">
                <a:latin typeface="Book Antiqua" panose="02040602050305030304" pitchFamily="18" charset="0"/>
              </a:rPr>
              <a:t>Bonhoeffer was a theological intellectual who sought faith by plunging himself into “this worldliness”.</a:t>
            </a:r>
          </a:p>
          <a:p>
            <a:endParaRPr lang="en-US" sz="3200" dirty="0">
              <a:latin typeface="Book Antiqua" panose="02040602050305030304" pitchFamily="18" charset="0"/>
            </a:endParaRPr>
          </a:p>
          <a:p>
            <a:pPr marL="0" indent="0">
              <a:buNone/>
            </a:pPr>
            <a:r>
              <a:rPr lang="en-US" sz="3200" dirty="0">
                <a:latin typeface="Book Antiqua" panose="02040602050305030304" pitchFamily="18" charset="0"/>
              </a:rPr>
              <a:t>What about people and parishioners who are hurting in their lives, in their own Gethsemanes, but have only shallow biblical knowledge? </a:t>
            </a:r>
          </a:p>
          <a:p>
            <a:pPr marL="0" indent="0">
              <a:buNone/>
            </a:pPr>
            <a:endParaRPr lang="en-US" sz="3200" dirty="0">
              <a:latin typeface="Book Antiqua" panose="02040602050305030304" pitchFamily="18" charset="0"/>
            </a:endParaRPr>
          </a:p>
          <a:p>
            <a:pPr marL="0" indent="0">
              <a:buNone/>
            </a:pPr>
            <a:r>
              <a:rPr lang="en-US" sz="3200" dirty="0">
                <a:latin typeface="Book Antiqua" panose="02040602050305030304" pitchFamily="18" charset="0"/>
              </a:rPr>
              <a:t>How do we provide soul care for them?</a:t>
            </a:r>
          </a:p>
        </p:txBody>
      </p:sp>
    </p:spTree>
    <p:extLst>
      <p:ext uri="{BB962C8B-B14F-4D97-AF65-F5344CB8AC3E}">
        <p14:creationId xmlns:p14="http://schemas.microsoft.com/office/powerpoint/2010/main" val="14860437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pset couple at home. Upset couple at home. Handsome man and beautiful young woman are having quarrel. Sitting on sofa together. Family problems. marriage problems stock pictures, royalty-free photos &amp; images">
            <a:extLst>
              <a:ext uri="{FF2B5EF4-FFF2-40B4-BE49-F238E27FC236}">
                <a16:creationId xmlns:a16="http://schemas.microsoft.com/office/drawing/2014/main" id="{25E8DCE6-2B03-172F-6CD7-D6D4F7E7EE3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556" r="2429"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256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ose up of woman having a mental breakdown - drug abuse stock pictures, royalty-free photos &amp; images">
            <a:extLst>
              <a:ext uri="{FF2B5EF4-FFF2-40B4-BE49-F238E27FC236}">
                <a16:creationId xmlns:a16="http://schemas.microsoft.com/office/drawing/2014/main" id="{35453A1E-ADFE-5044-4523-39D718525C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51"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551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young drug addict - drug abuse stock pictures, royalty-free photos &amp; images">
            <a:extLst>
              <a:ext uri="{FF2B5EF4-FFF2-40B4-BE49-F238E27FC236}">
                <a16:creationId xmlns:a16="http://schemas.microsoft.com/office/drawing/2014/main" id="{E42049A4-5266-447E-AD8F-EC71A97FDCD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83" r="2"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065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C5F9-18CA-5D7A-41E9-7B38E8DD3B1C}"/>
              </a:ext>
            </a:extLst>
          </p:cNvPr>
          <p:cNvSpPr>
            <a:spLocks noGrp="1"/>
          </p:cNvSpPr>
          <p:nvPr>
            <p:ph type="title"/>
          </p:nvPr>
        </p:nvSpPr>
        <p:spPr/>
        <p:txBody>
          <a:bodyPr/>
          <a:lstStyle/>
          <a:p>
            <a:endParaRPr lang="en-US"/>
          </a:p>
        </p:txBody>
      </p:sp>
      <p:pic>
        <p:nvPicPr>
          <p:cNvPr id="14338" name="Picture 2" descr="The Top 10 Things That Make Me Angry">
            <a:extLst>
              <a:ext uri="{FF2B5EF4-FFF2-40B4-BE49-F238E27FC236}">
                <a16:creationId xmlns:a16="http://schemas.microsoft.com/office/drawing/2014/main" id="{FD66695E-43FF-D984-C40E-F8601506C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36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11334</TotalTime>
  <Words>9201</Words>
  <Application>Microsoft Macintosh PowerPoint</Application>
  <PresentationFormat>On-screen Show (4:3)</PresentationFormat>
  <Paragraphs>382</Paragraphs>
  <Slides>123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123</vt:i4>
      </vt:variant>
    </vt:vector>
  </HeadingPairs>
  <TitlesOfParts>
    <vt:vector size="128" baseType="lpstr">
      <vt:lpstr>Arial</vt:lpstr>
      <vt:lpstr>Book Antiqua</vt:lpstr>
      <vt:lpstr>Calibri</vt:lpstr>
      <vt:lpstr>Times New Roman</vt:lpstr>
      <vt:lpstr>Office Theme</vt:lpstr>
      <vt:lpstr> Christocentric What Does This Mean?</vt:lpstr>
      <vt:lpstr>PowerPoint Presentation</vt:lpstr>
      <vt:lpstr>PowerPoint Presentation</vt:lpstr>
      <vt:lpstr>“In the beginning God…”</vt:lpstr>
      <vt:lpstr>PowerPoint Presentation</vt:lpstr>
      <vt:lpstr>Sagitarius A* May 12, 2022</vt:lpstr>
      <vt:lpstr>      </vt:lpstr>
      <vt:lpstr>PowerPoint Presentation</vt:lpstr>
      <vt:lpstr>PowerPoint Presentation</vt:lpstr>
      <vt:lpstr>PowerPoint Presentation</vt:lpstr>
      <vt:lpstr>Awe, the Fear of God</vt:lpstr>
      <vt:lpstr>PowerPoint Presentation</vt:lpstr>
      <vt:lpstr>Christocentricity = One Christ</vt:lpstr>
      <vt:lpstr>How do your hearers picture the one Christ?</vt:lpstr>
      <vt:lpstr>How do your hearers picture the one Christ?</vt:lpstr>
      <vt:lpstr>How do your hearers picture the one Christ?</vt:lpstr>
      <vt:lpstr>PowerPoint Presentation</vt:lpstr>
      <vt:lpstr>PowerPoint Presentation</vt:lpstr>
      <vt:lpstr>PowerPoint Presentation</vt:lpstr>
      <vt:lpstr>PowerPoint Presentation</vt:lpstr>
      <vt:lpstr>Where is Christ NOW?</vt:lpstr>
      <vt:lpstr>State of Humiliation is Past</vt:lpstr>
      <vt:lpstr>NOW: State of Exaltation</vt:lpstr>
      <vt:lpstr>Again, when your hearers leave church, what image do they have of Christ?  Do hearers know where they are located on the timeline of salvation?  Do they have an image of Him as He is NOW?</vt:lpstr>
      <vt:lpstr>PowerPoint Presentation</vt:lpstr>
      <vt:lpstr>PowerPoint Presentation</vt:lpstr>
      <vt:lpstr>PowerPoint Presentation</vt:lpstr>
      <vt:lpstr>PowerPoint Presentation</vt:lpstr>
      <vt:lpstr>3 versus 10</vt:lpstr>
      <vt:lpstr> What Christ at the Right Hand of God Is Doing for Us Now   </vt:lpstr>
      <vt:lpstr>Now – Not Yet (cont’d)</vt:lpstr>
      <vt:lpstr>What happens when we don’t stress Christ as He is NOW, reigning and soon to come in final judgment?</vt:lpstr>
      <vt:lpstr>PowerPoint Presentation</vt:lpstr>
      <vt:lpstr>Taking atheism personally…</vt:lpstr>
      <vt:lpstr>What happens when we don’t stress Christ as He is NOW?</vt:lpstr>
      <vt:lpstr>PowerPoint Presentation</vt:lpstr>
      <vt:lpstr>Framing Advent Sermon Texts</vt:lpstr>
      <vt:lpstr>PowerPoint Presentation</vt:lpstr>
      <vt:lpstr>Advent 1 – November 27</vt:lpstr>
      <vt:lpstr>Advent 2 – December Matthew 3:1-12 (John the Baptist)</vt:lpstr>
      <vt:lpstr>Reading and Preaching the OT</vt:lpstr>
      <vt:lpstr>Advent 3 – December 11 Isaiah 35:1-11</vt:lpstr>
      <vt:lpstr>An Advent Sermon on  Joshua 1:1–6; 1 Peter 1:3–9; Hebrews 4:1–1</vt:lpstr>
      <vt:lpstr>Christocentricity</vt:lpstr>
      <vt:lpstr>PowerPoint Presentation</vt:lpstr>
      <vt:lpstr>What Image of Jesus Do Worshippers Take Home?</vt:lpstr>
      <vt:lpstr>PowerPoint Presentation</vt:lpstr>
      <vt:lpstr> Christocentric What Does This Mean?</vt:lpstr>
      <vt:lpstr>PowerPoint Presentation</vt:lpstr>
      <vt:lpstr>PowerPoint Presentation</vt:lpstr>
      <vt:lpstr>PowerPoint Presentation</vt:lpstr>
      <vt:lpstr>PowerPoint Presentation</vt:lpstr>
      <vt:lpstr>PowerPoint Presentation</vt:lpstr>
      <vt:lpstr>PowerPoint Presentation</vt:lpstr>
      <vt:lpstr>“This Worldliness”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Mediating Institutions</vt:lpstr>
      <vt:lpstr>What is a “mediating institution”?</vt:lpstr>
      <vt:lpstr>1 Peter demonstrates the mediating function of faith: How should a believer interact with an impersonal, sometimes cruel society? </vt:lpstr>
      <vt:lpstr>Threads through 2:11-3:12</vt:lpstr>
      <vt:lpstr>It is almost impossible for us to put ourselves in their shoes.  E.g., Government, 2:13-17</vt:lpstr>
      <vt:lpstr>No Due Process (14th Amendment)</vt:lpstr>
      <vt:lpstr>Bridging from then to now…</vt:lpstr>
      <vt:lpstr>E.g., Slaves – 2:18-25 </vt:lpstr>
      <vt:lpstr>PowerPoint Presentation</vt:lpstr>
      <vt:lpstr>Bridging from then to now…</vt:lpstr>
      <vt:lpstr>Wives of Unbelieving Husbands – 3:1-6  Believing Husbands – 3:7 </vt:lpstr>
      <vt:lpstr>PowerPoint Presentation</vt:lpstr>
      <vt:lpstr>What habits from back then should characterize our mediating function today?</vt:lpstr>
      <vt:lpstr>Gather &gt; Grow &gt; Go</vt:lpstr>
      <vt:lpstr>Whatever comes, remember</vt:lpstr>
      <vt:lpstr>Current cultural facts that inform our mediating function:  1. Individualism; 2. Big Government</vt:lpstr>
      <vt:lpstr>3. Digital Revolution; 4. Cultural Angst</vt:lpstr>
      <vt:lpstr>Is the lived experience of your congregation qualitatively different than any other association a person has during the week?</vt:lpstr>
      <vt:lpstr>PowerPoint Presentation</vt:lpstr>
      <vt:lpstr>PowerPoint Presentation</vt:lpstr>
      <vt:lpstr>In conclusion…</vt:lpstr>
      <vt:lpstr>PowerPoint Presentation</vt:lpstr>
      <vt:lpstr> Christocentric What Does This Mean?</vt:lpstr>
      <vt:lpstr>PowerPoint Presentation</vt:lpstr>
      <vt:lpstr>PowerPoint Presentation</vt:lpstr>
      <vt:lpstr>PowerPoint Presentation</vt:lpstr>
      <vt:lpstr>PowerPoint Presentation</vt:lpstr>
      <vt:lpstr>PowerPoint Presentation</vt:lpstr>
      <vt:lpstr>PowerPoint Presentation</vt:lpstr>
      <vt:lpstr>“This Worldliness”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Mediating Institutions</vt:lpstr>
      <vt:lpstr>What is a “mediating institution”?</vt:lpstr>
      <vt:lpstr>1 Peter demonstrates the mediating function of faith: How should a believer interact with an impersonal, sometimes cruel society? </vt:lpstr>
      <vt:lpstr>Threads through 2:11-3:12</vt:lpstr>
      <vt:lpstr>It is almost impossible for us to put ourselves in their shoes.  E.g., Government, 2:13-17</vt:lpstr>
      <vt:lpstr>No Due Process (14th Amendment)</vt:lpstr>
      <vt:lpstr>Bridging from then to now…</vt:lpstr>
      <vt:lpstr>E.g., Slaves – 2:18-25 </vt:lpstr>
      <vt:lpstr>PowerPoint Presentation</vt:lpstr>
      <vt:lpstr>Bridging from then to now…</vt:lpstr>
      <vt:lpstr>Wives of Unbelieving Husbands – 3:1-6  Believing Husbands – 3:7 </vt:lpstr>
      <vt:lpstr>PowerPoint Presentation</vt:lpstr>
      <vt:lpstr>What habits from back then should characterize our mediating function today?</vt:lpstr>
      <vt:lpstr>Gather &gt; Grow &gt; Go</vt:lpstr>
      <vt:lpstr>Whatever comes, remember</vt:lpstr>
      <vt:lpstr>Current cultural facts that inform our mediating function:  1. Individualism; 2. Big Government</vt:lpstr>
      <vt:lpstr>3. Digital Revolution; 4. Cultural Angst</vt:lpstr>
      <vt:lpstr>Is the lived experience of your congregation qualitatively different than any other association a person has during the week?</vt:lpstr>
      <vt:lpstr>PowerPoint Presentation</vt:lpstr>
      <vt:lpstr>PowerPoint Presentation</vt:lpstr>
      <vt:lpstr>In conclusion…</vt:lpstr>
      <vt:lpstr>PowerPoint Presentation</vt:lpstr>
    </vt:vector>
  </TitlesOfParts>
  <Company>Michigan District-LCMS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Ekong, Linda</dc:creator>
  <cp:lastModifiedBy>Aaron Lucas</cp:lastModifiedBy>
  <cp:revision>17</cp:revision>
  <dcterms:created xsi:type="dcterms:W3CDTF">2019-10-21T15:31:48Z</dcterms:created>
  <dcterms:modified xsi:type="dcterms:W3CDTF">2022-09-28T19:44:28Z</dcterms:modified>
</cp:coreProperties>
</file>